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8"/>
  </p:sldMasterIdLst>
  <p:notesMasterIdLst>
    <p:notesMasterId r:id="rId37"/>
  </p:notesMasterIdLst>
  <p:handoutMasterIdLst>
    <p:handoutMasterId r:id="rId38"/>
  </p:handoutMasterIdLst>
  <p:sldIdLst>
    <p:sldId id="2061" r:id="rId9"/>
    <p:sldId id="2147479642" r:id="rId10"/>
    <p:sldId id="344" r:id="rId11"/>
    <p:sldId id="2147482435" r:id="rId12"/>
    <p:sldId id="2147482391" r:id="rId13"/>
    <p:sldId id="2147482400" r:id="rId14"/>
    <p:sldId id="2147482436" r:id="rId15"/>
    <p:sldId id="2147482437" r:id="rId16"/>
    <p:sldId id="2147479644" r:id="rId17"/>
    <p:sldId id="2147476846" r:id="rId18"/>
    <p:sldId id="2147482399" r:id="rId19"/>
    <p:sldId id="2147482411" r:id="rId20"/>
    <p:sldId id="2147482438" r:id="rId21"/>
    <p:sldId id="2147482432" r:id="rId22"/>
    <p:sldId id="2147482423" r:id="rId23"/>
    <p:sldId id="2147482415" r:id="rId24"/>
    <p:sldId id="2147482416" r:id="rId25"/>
    <p:sldId id="2147482419" r:id="rId26"/>
    <p:sldId id="2147482417" r:id="rId27"/>
    <p:sldId id="2147482418" r:id="rId28"/>
    <p:sldId id="2147482420" r:id="rId29"/>
    <p:sldId id="2147482421" r:id="rId30"/>
    <p:sldId id="2147482422" r:id="rId31"/>
    <p:sldId id="2147482429" r:id="rId32"/>
    <p:sldId id="2147482428" r:id="rId33"/>
    <p:sldId id="2147482430" r:id="rId34"/>
    <p:sldId id="2147482382" r:id="rId35"/>
    <p:sldId id="2056" r:id="rId36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u Uchikawa" initials="" lastIdx="11" clrIdx="0"/>
  <p:cmAuthor id="2" name="Mary Feil-Jacobs" initials="" lastIdx="43" clrIdx="1"/>
  <p:cmAuthor id="3" name="Monica Lueder" initials="" lastIdx="22" clrIdx="2"/>
  <p:cmAuthor id="4" name="Unknown User1" initials="Unknown User1" lastIdx="28" clrIdx="3"/>
  <p:cmAuthor id="5" name="Tracy Tran" initials="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9FD"/>
    <a:srgbClr val="89D1FF"/>
    <a:srgbClr val="002A86"/>
    <a:srgbClr val="0070F2"/>
    <a:srgbClr val="89D2FF"/>
    <a:srgbClr val="032986"/>
    <a:srgbClr val="F5F6F8"/>
    <a:srgbClr val="0076CB"/>
    <a:srgbClr val="FE0000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3FB64-0A77-6542-A113-C0DEC9E9C1CF}" v="24" dt="2023-10-25T06:25:44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6"/>
    <p:restoredTop sz="95135"/>
  </p:normalViewPr>
  <p:slideViewPr>
    <p:cSldViewPr snapToGrid="0">
      <p:cViewPr varScale="1">
        <p:scale>
          <a:sx n="90" d="100"/>
          <a:sy n="90" d="100"/>
        </p:scale>
        <p:origin x="5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commentAuthors" Target="commentAuthor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, Anbusivam" userId="ad9efb95-9541-4bc7-8da9-9942e221795e" providerId="ADAL" clId="{9653FB64-0A77-6542-A113-C0DEC9E9C1CF}"/>
    <pc:docChg chg="undo custSel addSld delSld modSld">
      <pc:chgData name="S, Anbusivam" userId="ad9efb95-9541-4bc7-8da9-9942e221795e" providerId="ADAL" clId="{9653FB64-0A77-6542-A113-C0DEC9E9C1CF}" dt="2023-10-25T06:25:59.698" v="87" actId="20577"/>
      <pc:docMkLst>
        <pc:docMk/>
      </pc:docMkLst>
      <pc:sldChg chg="modSp add mod">
        <pc:chgData name="S, Anbusivam" userId="ad9efb95-9541-4bc7-8da9-9942e221795e" providerId="ADAL" clId="{9653FB64-0A77-6542-A113-C0DEC9E9C1CF}" dt="2023-10-25T06:18:54.891" v="40" actId="20577"/>
        <pc:sldMkLst>
          <pc:docMk/>
          <pc:sldMk cId="0" sldId="344"/>
        </pc:sldMkLst>
        <pc:spChg chg="mod">
          <ac:chgData name="S, Anbusivam" userId="ad9efb95-9541-4bc7-8da9-9942e221795e" providerId="ADAL" clId="{9653FB64-0A77-6542-A113-C0DEC9E9C1CF}" dt="2023-10-25T06:18:54.891" v="40" actId="20577"/>
          <ac:spMkLst>
            <pc:docMk/>
            <pc:sldMk cId="0" sldId="344"/>
            <ac:spMk id="3" creationId="{00000000-0000-0000-0000-000000000000}"/>
          </ac:spMkLst>
        </pc:spChg>
      </pc:sldChg>
      <pc:sldChg chg="addSp delSp modSp">
        <pc:chgData name="S, Anbusivam" userId="ad9efb95-9541-4bc7-8da9-9942e221795e" providerId="ADAL" clId="{9653FB64-0A77-6542-A113-C0DEC9E9C1CF}" dt="2023-10-13T06:55:30.601" v="14" actId="478"/>
        <pc:sldMkLst>
          <pc:docMk/>
          <pc:sldMk cId="3165650660" sldId="2056"/>
        </pc:sldMkLst>
        <pc:spChg chg="add del mod">
          <ac:chgData name="S, Anbusivam" userId="ad9efb95-9541-4bc7-8da9-9942e221795e" providerId="ADAL" clId="{9653FB64-0A77-6542-A113-C0DEC9E9C1CF}" dt="2023-10-13T06:55:30.601" v="14" actId="478"/>
          <ac:spMkLst>
            <pc:docMk/>
            <pc:sldMk cId="3165650660" sldId="2056"/>
            <ac:spMk id="2" creationId="{BB533225-7B2E-15AA-CCF3-D9F447C27706}"/>
          </ac:spMkLst>
        </pc:spChg>
        <pc:spChg chg="del">
          <ac:chgData name="S, Anbusivam" userId="ad9efb95-9541-4bc7-8da9-9942e221795e" providerId="ADAL" clId="{9653FB64-0A77-6542-A113-C0DEC9E9C1CF}" dt="2023-10-13T06:55:27.202" v="13" actId="478"/>
          <ac:spMkLst>
            <pc:docMk/>
            <pc:sldMk cId="3165650660" sldId="2056"/>
            <ac:spMk id="4" creationId="{764BF401-526E-AC16-81F3-A46E233F0BD6}"/>
          </ac:spMkLst>
        </pc:spChg>
      </pc:sldChg>
      <pc:sldChg chg="addSp delSp modSp">
        <pc:chgData name="S, Anbusivam" userId="ad9efb95-9541-4bc7-8da9-9942e221795e" providerId="ADAL" clId="{9653FB64-0A77-6542-A113-C0DEC9E9C1CF}" dt="2023-10-13T06:55:36.762" v="16" actId="478"/>
        <pc:sldMkLst>
          <pc:docMk/>
          <pc:sldMk cId="1777365853" sldId="2061"/>
        </pc:sldMkLst>
        <pc:spChg chg="del">
          <ac:chgData name="S, Anbusivam" userId="ad9efb95-9541-4bc7-8da9-9942e221795e" providerId="ADAL" clId="{9653FB64-0A77-6542-A113-C0DEC9E9C1CF}" dt="2023-10-13T06:55:34.765" v="15" actId="478"/>
          <ac:spMkLst>
            <pc:docMk/>
            <pc:sldMk cId="1777365853" sldId="2061"/>
            <ac:spMk id="3" creationId="{5BDD9128-1023-B0DF-C506-B21D62D91990}"/>
          </ac:spMkLst>
        </pc:spChg>
        <pc:spChg chg="add del mod">
          <ac:chgData name="S, Anbusivam" userId="ad9efb95-9541-4bc7-8da9-9942e221795e" providerId="ADAL" clId="{9653FB64-0A77-6542-A113-C0DEC9E9C1CF}" dt="2023-10-13T06:55:36.762" v="16" actId="478"/>
          <ac:spMkLst>
            <pc:docMk/>
            <pc:sldMk cId="1777365853" sldId="2061"/>
            <ac:spMk id="4" creationId="{FE541598-DC41-FA28-4D6A-74BA28310B79}"/>
          </ac:spMkLst>
        </pc:spChg>
      </pc:sldChg>
      <pc:sldChg chg="add">
        <pc:chgData name="S, Anbusivam" userId="ad9efb95-9541-4bc7-8da9-9942e221795e" providerId="ADAL" clId="{9653FB64-0A77-6542-A113-C0DEC9E9C1CF}" dt="2023-10-25T06:22:14.913" v="46"/>
        <pc:sldMkLst>
          <pc:docMk/>
          <pc:sldMk cId="4190947179" sldId="2147476846"/>
        </pc:sldMkLst>
      </pc:sldChg>
      <pc:sldChg chg="del">
        <pc:chgData name="S, Anbusivam" userId="ad9efb95-9541-4bc7-8da9-9942e221795e" providerId="ADAL" clId="{9653FB64-0A77-6542-A113-C0DEC9E9C1CF}" dt="2023-10-25T06:21:13.034" v="43" actId="2696"/>
        <pc:sldMkLst>
          <pc:docMk/>
          <pc:sldMk cId="2912639680" sldId="2147479643"/>
        </pc:sldMkLst>
      </pc:sldChg>
      <pc:sldChg chg="add modTransition">
        <pc:chgData name="S, Anbusivam" userId="ad9efb95-9541-4bc7-8da9-9942e221795e" providerId="ADAL" clId="{9653FB64-0A77-6542-A113-C0DEC9E9C1CF}" dt="2023-10-25T06:21:22.315" v="44"/>
        <pc:sldMkLst>
          <pc:docMk/>
          <pc:sldMk cId="3741170035" sldId="2147479644"/>
        </pc:sldMkLst>
      </pc:sldChg>
      <pc:sldChg chg="addSp delSp modSp del mod modShow">
        <pc:chgData name="S, Anbusivam" userId="ad9efb95-9541-4bc7-8da9-9942e221795e" providerId="ADAL" clId="{9653FB64-0A77-6542-A113-C0DEC9E9C1CF}" dt="2023-10-25T06:21:47.001" v="45" actId="2696"/>
        <pc:sldMkLst>
          <pc:docMk/>
          <pc:sldMk cId="2619620769" sldId="2147482383"/>
        </pc:sldMkLst>
        <pc:spChg chg="mod">
          <ac:chgData name="S, Anbusivam" userId="ad9efb95-9541-4bc7-8da9-9942e221795e" providerId="ADAL" clId="{9653FB64-0A77-6542-A113-C0DEC9E9C1CF}" dt="2023-10-05T05:37:12.859" v="9" actId="14100"/>
          <ac:spMkLst>
            <pc:docMk/>
            <pc:sldMk cId="2619620769" sldId="2147482383"/>
            <ac:spMk id="22" creationId="{F247D882-153A-42CC-A91C-B729D73D9F0B}"/>
          </ac:spMkLst>
        </pc:spChg>
        <pc:spChg chg="add del">
          <ac:chgData name="S, Anbusivam" userId="ad9efb95-9541-4bc7-8da9-9942e221795e" providerId="ADAL" clId="{9653FB64-0A77-6542-A113-C0DEC9E9C1CF}" dt="2023-10-05T05:37:13.707" v="11" actId="478"/>
          <ac:spMkLst>
            <pc:docMk/>
            <pc:sldMk cId="2619620769" sldId="2147482383"/>
            <ac:spMk id="74" creationId="{C6509207-7A58-4B6A-AF76-AC789B22C7C5}"/>
          </ac:spMkLst>
        </pc:spChg>
        <pc:spChg chg="add del">
          <ac:chgData name="S, Anbusivam" userId="ad9efb95-9541-4bc7-8da9-9942e221795e" providerId="ADAL" clId="{9653FB64-0A77-6542-A113-C0DEC9E9C1CF}" dt="2023-10-05T05:37:13.341" v="10" actId="478"/>
          <ac:spMkLst>
            <pc:docMk/>
            <pc:sldMk cId="2619620769" sldId="2147482383"/>
            <ac:spMk id="75" creationId="{4835B02B-B17C-4EB7-AC4B-70B22A37D0EB}"/>
          </ac:spMkLst>
        </pc:spChg>
        <pc:spChg chg="add del">
          <ac:chgData name="S, Anbusivam" userId="ad9efb95-9541-4bc7-8da9-9942e221795e" providerId="ADAL" clId="{9653FB64-0A77-6542-A113-C0DEC9E9C1CF}" dt="2023-10-05T05:37:13.707" v="11" actId="478"/>
          <ac:spMkLst>
            <pc:docMk/>
            <pc:sldMk cId="2619620769" sldId="2147482383"/>
            <ac:spMk id="124" creationId="{1186AC0E-DA5B-4383-9F6F-8C03E3D3B72F}"/>
          </ac:spMkLst>
        </pc:spChg>
        <pc:grpChg chg="add del">
          <ac:chgData name="S, Anbusivam" userId="ad9efb95-9541-4bc7-8da9-9942e221795e" providerId="ADAL" clId="{9653FB64-0A77-6542-A113-C0DEC9E9C1CF}" dt="2023-10-05T05:37:13.707" v="11" actId="478"/>
          <ac:grpSpMkLst>
            <pc:docMk/>
            <pc:sldMk cId="2619620769" sldId="2147482383"/>
            <ac:grpSpMk id="116" creationId="{244ED1D1-AC37-4FA4-AD0C-7925E4FEA12F}"/>
          </ac:grpSpMkLst>
        </pc:grpChg>
        <pc:grpChg chg="add del">
          <ac:chgData name="S, Anbusivam" userId="ad9efb95-9541-4bc7-8da9-9942e221795e" providerId="ADAL" clId="{9653FB64-0A77-6542-A113-C0DEC9E9C1CF}" dt="2023-10-05T05:37:13.707" v="11" actId="478"/>
          <ac:grpSpMkLst>
            <pc:docMk/>
            <pc:sldMk cId="2619620769" sldId="2147482383"/>
            <ac:grpSpMk id="146" creationId="{14A2421F-2AC1-4ED0-9AA6-30B3CE35DBFD}"/>
          </ac:grpSpMkLst>
        </pc:grpChg>
        <pc:grpChg chg="add del">
          <ac:chgData name="S, Anbusivam" userId="ad9efb95-9541-4bc7-8da9-9942e221795e" providerId="ADAL" clId="{9653FB64-0A77-6542-A113-C0DEC9E9C1CF}" dt="2023-10-05T05:37:13.707" v="11" actId="478"/>
          <ac:grpSpMkLst>
            <pc:docMk/>
            <pc:sldMk cId="2619620769" sldId="2147482383"/>
            <ac:grpSpMk id="149" creationId="{B075DCD9-D038-4B3C-806A-1BC8DEF95A3C}"/>
          </ac:grpSpMkLst>
        </pc:grpChg>
      </pc:sldChg>
      <pc:sldChg chg="add del mod modShow">
        <pc:chgData name="S, Anbusivam" userId="ad9efb95-9541-4bc7-8da9-9942e221795e" providerId="ADAL" clId="{9653FB64-0A77-6542-A113-C0DEC9E9C1CF}" dt="2023-10-15T10:34:47.977" v="20" actId="2696"/>
        <pc:sldMkLst>
          <pc:docMk/>
          <pc:sldMk cId="3300337892" sldId="2147482384"/>
        </pc:sldMkLst>
      </pc:sldChg>
      <pc:sldChg chg="add modTransition">
        <pc:chgData name="S, Anbusivam" userId="ad9efb95-9541-4bc7-8da9-9942e221795e" providerId="ADAL" clId="{9653FB64-0A77-6542-A113-C0DEC9E9C1CF}" dt="2023-10-25T06:19:33.694" v="41"/>
        <pc:sldMkLst>
          <pc:docMk/>
          <pc:sldMk cId="814719639" sldId="2147482391"/>
        </pc:sldMkLst>
      </pc:sldChg>
      <pc:sldChg chg="add">
        <pc:chgData name="S, Anbusivam" userId="ad9efb95-9541-4bc7-8da9-9942e221795e" providerId="ADAL" clId="{9653FB64-0A77-6542-A113-C0DEC9E9C1CF}" dt="2023-10-25T06:22:14.913" v="46"/>
        <pc:sldMkLst>
          <pc:docMk/>
          <pc:sldMk cId="2315655633" sldId="2147482399"/>
        </pc:sldMkLst>
      </pc:sldChg>
      <pc:sldChg chg="add modTransition">
        <pc:chgData name="S, Anbusivam" userId="ad9efb95-9541-4bc7-8da9-9942e221795e" providerId="ADAL" clId="{9653FB64-0A77-6542-A113-C0DEC9E9C1CF}" dt="2023-10-25T06:19:33.694" v="41"/>
        <pc:sldMkLst>
          <pc:docMk/>
          <pc:sldMk cId="122479988" sldId="2147482400"/>
        </pc:sldMkLst>
      </pc:sldChg>
      <pc:sldChg chg="modSp add mod">
        <pc:chgData name="S, Anbusivam" userId="ad9efb95-9541-4bc7-8da9-9942e221795e" providerId="ADAL" clId="{9653FB64-0A77-6542-A113-C0DEC9E9C1CF}" dt="2023-10-25T06:22:54.734" v="55" actId="20577"/>
        <pc:sldMkLst>
          <pc:docMk/>
          <pc:sldMk cId="390460952" sldId="2147482411"/>
        </pc:sldMkLst>
        <pc:spChg chg="mod">
          <ac:chgData name="S, Anbusivam" userId="ad9efb95-9541-4bc7-8da9-9942e221795e" providerId="ADAL" clId="{9653FB64-0A77-6542-A113-C0DEC9E9C1CF}" dt="2023-10-25T06:22:54.734" v="55" actId="20577"/>
          <ac:spMkLst>
            <pc:docMk/>
            <pc:sldMk cId="390460952" sldId="2147482411"/>
            <ac:spMk id="2" creationId="{7759DB98-E1C5-F3F2-13AC-62C2507710E8}"/>
          </ac:spMkLst>
        </pc:spChg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292126846" sldId="2147482415"/>
        </pc:sldMkLst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1376147255" sldId="2147482416"/>
        </pc:sldMkLst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3377495598" sldId="2147482417"/>
        </pc:sldMkLst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1658996935" sldId="2147482418"/>
        </pc:sldMkLst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2691325777" sldId="2147482419"/>
        </pc:sldMkLst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2786424316" sldId="2147482420"/>
        </pc:sldMkLst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3818975995" sldId="2147482421"/>
        </pc:sldMkLst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1377419808" sldId="2147482422"/>
        </pc:sldMkLst>
      </pc:sldChg>
      <pc:sldChg chg="modSp add mod">
        <pc:chgData name="S, Anbusivam" userId="ad9efb95-9541-4bc7-8da9-9942e221795e" providerId="ADAL" clId="{9653FB64-0A77-6542-A113-C0DEC9E9C1CF}" dt="2023-10-25T06:25:59.698" v="87" actId="20577"/>
        <pc:sldMkLst>
          <pc:docMk/>
          <pc:sldMk cId="2995928324" sldId="2147482423"/>
        </pc:sldMkLst>
        <pc:spChg chg="mod">
          <ac:chgData name="S, Anbusivam" userId="ad9efb95-9541-4bc7-8da9-9942e221795e" providerId="ADAL" clId="{9653FB64-0A77-6542-A113-C0DEC9E9C1CF}" dt="2023-10-25T06:25:59.698" v="87" actId="20577"/>
          <ac:spMkLst>
            <pc:docMk/>
            <pc:sldMk cId="2995928324" sldId="2147482423"/>
            <ac:spMk id="2" creationId="{4E2BA8C2-883D-B1B5-6697-7D13CC8E184E}"/>
          </ac:spMkLst>
        </pc:spChg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1597769599" sldId="2147482428"/>
        </pc:sldMkLst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3780413709" sldId="2147482429"/>
        </pc:sldMkLst>
      </pc:sldChg>
      <pc:sldChg chg="add modTransition">
        <pc:chgData name="S, Anbusivam" userId="ad9efb95-9541-4bc7-8da9-9942e221795e" providerId="ADAL" clId="{9653FB64-0A77-6542-A113-C0DEC9E9C1CF}" dt="2023-10-25T06:25:44.307" v="82"/>
        <pc:sldMkLst>
          <pc:docMk/>
          <pc:sldMk cId="1953093342" sldId="2147482430"/>
        </pc:sldMkLst>
      </pc:sldChg>
      <pc:sldChg chg="delSp modSp add mod modTransition delAnim">
        <pc:chgData name="S, Anbusivam" userId="ad9efb95-9541-4bc7-8da9-9942e221795e" providerId="ADAL" clId="{9653FB64-0A77-6542-A113-C0DEC9E9C1CF}" dt="2023-10-25T06:24:46.522" v="81" actId="14100"/>
        <pc:sldMkLst>
          <pc:docMk/>
          <pc:sldMk cId="1992609990" sldId="2147482432"/>
        </pc:sldMkLst>
        <pc:spChg chg="mod">
          <ac:chgData name="S, Anbusivam" userId="ad9efb95-9541-4bc7-8da9-9942e221795e" providerId="ADAL" clId="{9653FB64-0A77-6542-A113-C0DEC9E9C1CF}" dt="2023-10-25T06:23:28.313" v="66" actId="20577"/>
          <ac:spMkLst>
            <pc:docMk/>
            <pc:sldMk cId="1992609990" sldId="2147482432"/>
            <ac:spMk id="4" creationId="{BF91BC55-EDC5-4349-1957-AB01B3BD3802}"/>
          </ac:spMkLst>
        </pc:spChg>
        <pc:spChg chg="mod">
          <ac:chgData name="S, Anbusivam" userId="ad9efb95-9541-4bc7-8da9-9942e221795e" providerId="ADAL" clId="{9653FB64-0A77-6542-A113-C0DEC9E9C1CF}" dt="2023-10-25T06:24:46.522" v="81" actId="14100"/>
          <ac:spMkLst>
            <pc:docMk/>
            <pc:sldMk cId="1992609990" sldId="2147482432"/>
            <ac:spMk id="5" creationId="{880FCAD9-FB07-23CB-88F0-F47DE4A75BAC}"/>
          </ac:spMkLst>
        </pc:spChg>
        <pc:spChg chg="mod">
          <ac:chgData name="S, Anbusivam" userId="ad9efb95-9541-4bc7-8da9-9942e221795e" providerId="ADAL" clId="{9653FB64-0A77-6542-A113-C0DEC9E9C1CF}" dt="2023-10-25T06:24:43.231" v="80" actId="14100"/>
          <ac:spMkLst>
            <pc:docMk/>
            <pc:sldMk cId="1992609990" sldId="2147482432"/>
            <ac:spMk id="6" creationId="{D525818D-ECE9-3008-C34B-6581B0EB513E}"/>
          </ac:spMkLst>
        </pc:spChg>
        <pc:spChg chg="mod">
          <ac:chgData name="S, Anbusivam" userId="ad9efb95-9541-4bc7-8da9-9942e221795e" providerId="ADAL" clId="{9653FB64-0A77-6542-A113-C0DEC9E9C1CF}" dt="2023-10-25T06:24:40.083" v="79" actId="14100"/>
          <ac:spMkLst>
            <pc:docMk/>
            <pc:sldMk cId="1992609990" sldId="2147482432"/>
            <ac:spMk id="7" creationId="{DCCB7530-B8FA-AA99-DC4F-64701BF382BD}"/>
          </ac:spMkLst>
        </pc:spChg>
        <pc:spChg chg="del">
          <ac:chgData name="S, Anbusivam" userId="ad9efb95-9541-4bc7-8da9-9942e221795e" providerId="ADAL" clId="{9653FB64-0A77-6542-A113-C0DEC9E9C1CF}" dt="2023-10-25T06:24:00.428" v="70" actId="478"/>
          <ac:spMkLst>
            <pc:docMk/>
            <pc:sldMk cId="1992609990" sldId="2147482432"/>
            <ac:spMk id="8" creationId="{02E52334-A931-B45D-52DB-1CBFE13CBBA9}"/>
          </ac:spMkLst>
        </pc:spChg>
        <pc:spChg chg="mod">
          <ac:chgData name="S, Anbusivam" userId="ad9efb95-9541-4bc7-8da9-9942e221795e" providerId="ADAL" clId="{9653FB64-0A77-6542-A113-C0DEC9E9C1CF}" dt="2023-10-25T06:24:35.179" v="78" actId="1076"/>
          <ac:spMkLst>
            <pc:docMk/>
            <pc:sldMk cId="1992609990" sldId="2147482432"/>
            <ac:spMk id="11" creationId="{28FAC708-69F7-3EF8-FA36-374288C217E4}"/>
          </ac:spMkLst>
        </pc:spChg>
        <pc:spChg chg="mod">
          <ac:chgData name="S, Anbusivam" userId="ad9efb95-9541-4bc7-8da9-9942e221795e" providerId="ADAL" clId="{9653FB64-0A77-6542-A113-C0DEC9E9C1CF}" dt="2023-10-25T06:24:35.179" v="78" actId="1076"/>
          <ac:spMkLst>
            <pc:docMk/>
            <pc:sldMk cId="1992609990" sldId="2147482432"/>
            <ac:spMk id="12" creationId="{FAE6196E-A8DE-CF3C-B9BC-E7B53B67E2C8}"/>
          </ac:spMkLst>
        </pc:spChg>
        <pc:spChg chg="mod">
          <ac:chgData name="S, Anbusivam" userId="ad9efb95-9541-4bc7-8da9-9942e221795e" providerId="ADAL" clId="{9653FB64-0A77-6542-A113-C0DEC9E9C1CF}" dt="2023-10-25T06:24:35.179" v="78" actId="1076"/>
          <ac:spMkLst>
            <pc:docMk/>
            <pc:sldMk cId="1992609990" sldId="2147482432"/>
            <ac:spMk id="13" creationId="{30D45E00-8F1F-1E5D-120A-B54F60FDC9C6}"/>
          </ac:spMkLst>
        </pc:spChg>
        <pc:spChg chg="mod">
          <ac:chgData name="S, Anbusivam" userId="ad9efb95-9541-4bc7-8da9-9942e221795e" providerId="ADAL" clId="{9653FB64-0A77-6542-A113-C0DEC9E9C1CF}" dt="2023-10-25T06:24:35.179" v="78" actId="1076"/>
          <ac:spMkLst>
            <pc:docMk/>
            <pc:sldMk cId="1992609990" sldId="2147482432"/>
            <ac:spMk id="14" creationId="{FBFB5E0D-0FED-756E-FE8C-E48F135441D3}"/>
          </ac:spMkLst>
        </pc:spChg>
        <pc:spChg chg="del">
          <ac:chgData name="S, Anbusivam" userId="ad9efb95-9541-4bc7-8da9-9942e221795e" providerId="ADAL" clId="{9653FB64-0A77-6542-A113-C0DEC9E9C1CF}" dt="2023-10-25T06:23:49.531" v="67" actId="478"/>
          <ac:spMkLst>
            <pc:docMk/>
            <pc:sldMk cId="1992609990" sldId="2147482432"/>
            <ac:spMk id="15" creationId="{E2ACC86B-047B-0654-33C8-E0F07CA971C9}"/>
          </ac:spMkLst>
        </pc:spChg>
        <pc:spChg chg="del">
          <ac:chgData name="S, Anbusivam" userId="ad9efb95-9541-4bc7-8da9-9942e221795e" providerId="ADAL" clId="{9653FB64-0A77-6542-A113-C0DEC9E9C1CF}" dt="2023-10-25T06:23:51.635" v="68" actId="478"/>
          <ac:spMkLst>
            <pc:docMk/>
            <pc:sldMk cId="1992609990" sldId="2147482432"/>
            <ac:spMk id="16" creationId="{D4C0DB09-CF53-D4C1-BEE0-38080906B576}"/>
          </ac:spMkLst>
        </pc:spChg>
        <pc:spChg chg="del">
          <ac:chgData name="S, Anbusivam" userId="ad9efb95-9541-4bc7-8da9-9942e221795e" providerId="ADAL" clId="{9653FB64-0A77-6542-A113-C0DEC9E9C1CF}" dt="2023-10-25T06:23:57.410" v="69" actId="478"/>
          <ac:spMkLst>
            <pc:docMk/>
            <pc:sldMk cId="1992609990" sldId="2147482432"/>
            <ac:spMk id="17" creationId="{3A1D20CE-8D45-39F7-7FC0-07E36966496C}"/>
          </ac:spMkLst>
        </pc:spChg>
        <pc:spChg chg="del">
          <ac:chgData name="S, Anbusivam" userId="ad9efb95-9541-4bc7-8da9-9942e221795e" providerId="ADAL" clId="{9653FB64-0A77-6542-A113-C0DEC9E9C1CF}" dt="2023-10-25T06:24:07.393" v="72" actId="478"/>
          <ac:spMkLst>
            <pc:docMk/>
            <pc:sldMk cId="1992609990" sldId="2147482432"/>
            <ac:spMk id="18" creationId="{AA3814C7-4364-5594-69FE-6A8648140B96}"/>
          </ac:spMkLst>
        </pc:spChg>
        <pc:spChg chg="mod">
          <ac:chgData name="S, Anbusivam" userId="ad9efb95-9541-4bc7-8da9-9942e221795e" providerId="ADAL" clId="{9653FB64-0A77-6542-A113-C0DEC9E9C1CF}" dt="2023-10-25T06:24:35.179" v="78" actId="1076"/>
          <ac:spMkLst>
            <pc:docMk/>
            <pc:sldMk cId="1992609990" sldId="2147482432"/>
            <ac:spMk id="59" creationId="{E8D3DA97-8A0D-84BB-598B-025C6F74EE0A}"/>
          </ac:spMkLst>
        </pc:spChg>
        <pc:spChg chg="del">
          <ac:chgData name="S, Anbusivam" userId="ad9efb95-9541-4bc7-8da9-9942e221795e" providerId="ADAL" clId="{9653FB64-0A77-6542-A113-C0DEC9E9C1CF}" dt="2023-10-25T06:24:12.678" v="74" actId="478"/>
          <ac:spMkLst>
            <pc:docMk/>
            <pc:sldMk cId="1992609990" sldId="2147482432"/>
            <ac:spMk id="90" creationId="{CA776C22-B7BB-41DE-B898-03FD504FF31F}"/>
          </ac:spMkLst>
        </pc:spChg>
        <pc:grpChg chg="mod">
          <ac:chgData name="S, Anbusivam" userId="ad9efb95-9541-4bc7-8da9-9942e221795e" providerId="ADAL" clId="{9653FB64-0A77-6542-A113-C0DEC9E9C1CF}" dt="2023-10-25T06:24:35.179" v="78" actId="1076"/>
          <ac:grpSpMkLst>
            <pc:docMk/>
            <pc:sldMk cId="1992609990" sldId="2147482432"/>
            <ac:grpSpMk id="54" creationId="{316254B1-7B01-6A2E-EFEB-7082FECB46B7}"/>
          </ac:grpSpMkLst>
        </pc:grpChg>
        <pc:grpChg chg="del">
          <ac:chgData name="S, Anbusivam" userId="ad9efb95-9541-4bc7-8da9-9942e221795e" providerId="ADAL" clId="{9653FB64-0A77-6542-A113-C0DEC9E9C1CF}" dt="2023-10-25T06:24:05.094" v="71" actId="478"/>
          <ac:grpSpMkLst>
            <pc:docMk/>
            <pc:sldMk cId="1992609990" sldId="2147482432"/>
            <ac:grpSpMk id="86" creationId="{47DDAB49-2F41-2E2B-3E8C-8A87B1D16447}"/>
          </ac:grpSpMkLst>
        </pc:grpChg>
        <pc:cxnChg chg="mod">
          <ac:chgData name="S, Anbusivam" userId="ad9efb95-9541-4bc7-8da9-9942e221795e" providerId="ADAL" clId="{9653FB64-0A77-6542-A113-C0DEC9E9C1CF}" dt="2023-10-25T06:24:35.179" v="78" actId="1076"/>
          <ac:cxnSpMkLst>
            <pc:docMk/>
            <pc:sldMk cId="1992609990" sldId="2147482432"/>
            <ac:cxnSpMk id="20" creationId="{3A960A94-4952-7D99-C26F-095D616924BC}"/>
          </ac:cxnSpMkLst>
        </pc:cxnChg>
        <pc:cxnChg chg="mod">
          <ac:chgData name="S, Anbusivam" userId="ad9efb95-9541-4bc7-8da9-9942e221795e" providerId="ADAL" clId="{9653FB64-0A77-6542-A113-C0DEC9E9C1CF}" dt="2023-10-25T06:24:35.179" v="78" actId="1076"/>
          <ac:cxnSpMkLst>
            <pc:docMk/>
            <pc:sldMk cId="1992609990" sldId="2147482432"/>
            <ac:cxnSpMk id="22" creationId="{720BFAD4-2577-0CA4-2FEE-5D4DCC11B61C}"/>
          </ac:cxnSpMkLst>
        </pc:cxnChg>
        <pc:cxnChg chg="mod">
          <ac:chgData name="S, Anbusivam" userId="ad9efb95-9541-4bc7-8da9-9942e221795e" providerId="ADAL" clId="{9653FB64-0A77-6542-A113-C0DEC9E9C1CF}" dt="2023-10-25T06:24:35.179" v="78" actId="1076"/>
          <ac:cxnSpMkLst>
            <pc:docMk/>
            <pc:sldMk cId="1992609990" sldId="2147482432"/>
            <ac:cxnSpMk id="24" creationId="{F846C61B-2EA5-8419-4086-FC4F4C2265FE}"/>
          </ac:cxnSpMkLst>
        </pc:cxnChg>
        <pc:cxnChg chg="del mod">
          <ac:chgData name="S, Anbusivam" userId="ad9efb95-9541-4bc7-8da9-9942e221795e" providerId="ADAL" clId="{9653FB64-0A77-6542-A113-C0DEC9E9C1CF}" dt="2023-10-25T06:24:16.701" v="76" actId="478"/>
          <ac:cxnSpMkLst>
            <pc:docMk/>
            <pc:sldMk cId="1992609990" sldId="2147482432"/>
            <ac:cxnSpMk id="28" creationId="{6D6D1BDF-3BB4-F9FB-0CC8-C2330FD1082E}"/>
          </ac:cxnSpMkLst>
        </pc:cxnChg>
        <pc:cxnChg chg="del mod">
          <ac:chgData name="S, Anbusivam" userId="ad9efb95-9541-4bc7-8da9-9942e221795e" providerId="ADAL" clId="{9653FB64-0A77-6542-A113-C0DEC9E9C1CF}" dt="2023-10-25T06:24:15.257" v="75" actId="478"/>
          <ac:cxnSpMkLst>
            <pc:docMk/>
            <pc:sldMk cId="1992609990" sldId="2147482432"/>
            <ac:cxnSpMk id="30" creationId="{7C568364-98F8-6226-6692-CDD8E4A67A1D}"/>
          </ac:cxnSpMkLst>
        </pc:cxnChg>
        <pc:cxnChg chg="del mod">
          <ac:chgData name="S, Anbusivam" userId="ad9efb95-9541-4bc7-8da9-9942e221795e" providerId="ADAL" clId="{9653FB64-0A77-6542-A113-C0DEC9E9C1CF}" dt="2023-10-25T06:24:09.727" v="73" actId="478"/>
          <ac:cxnSpMkLst>
            <pc:docMk/>
            <pc:sldMk cId="1992609990" sldId="2147482432"/>
            <ac:cxnSpMk id="32" creationId="{9ABD1D56-4880-039B-69CA-AAAE074C958A}"/>
          </ac:cxnSpMkLst>
        </pc:cxnChg>
      </pc:sldChg>
      <pc:sldChg chg="add">
        <pc:chgData name="S, Anbusivam" userId="ad9efb95-9541-4bc7-8da9-9942e221795e" providerId="ADAL" clId="{9653FB64-0A77-6542-A113-C0DEC9E9C1CF}" dt="2023-10-25T06:19:33.694" v="41"/>
        <pc:sldMkLst>
          <pc:docMk/>
          <pc:sldMk cId="3334209023" sldId="2147482435"/>
        </pc:sldMkLst>
      </pc:sldChg>
      <pc:sldChg chg="add">
        <pc:chgData name="S, Anbusivam" userId="ad9efb95-9541-4bc7-8da9-9942e221795e" providerId="ADAL" clId="{9653FB64-0A77-6542-A113-C0DEC9E9C1CF}" dt="2023-10-25T06:19:33.694" v="41"/>
        <pc:sldMkLst>
          <pc:docMk/>
          <pc:sldMk cId="2267189025" sldId="2147482436"/>
        </pc:sldMkLst>
      </pc:sldChg>
      <pc:sldChg chg="add modTransition">
        <pc:chgData name="S, Anbusivam" userId="ad9efb95-9541-4bc7-8da9-9942e221795e" providerId="ADAL" clId="{9653FB64-0A77-6542-A113-C0DEC9E9C1CF}" dt="2023-10-25T06:20:41.094" v="42"/>
        <pc:sldMkLst>
          <pc:docMk/>
          <pc:sldMk cId="835722748" sldId="2147482437"/>
        </pc:sldMkLst>
      </pc:sldChg>
      <pc:sldChg chg="add mod modTransition modShow">
        <pc:chgData name="S, Anbusivam" userId="ad9efb95-9541-4bc7-8da9-9942e221795e" providerId="ADAL" clId="{9653FB64-0A77-6542-A113-C0DEC9E9C1CF}" dt="2023-10-25T06:23:05.934" v="57" actId="729"/>
        <pc:sldMkLst>
          <pc:docMk/>
          <pc:sldMk cId="2600705122" sldId="21474824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98DDFDC-1C44-4205-842A-F39297517D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-11113"/>
            <a:ext cx="2971800" cy="4572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09F6-C33B-4CE0-B328-A5B796B8E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076A9916-439C-4431-97F6-A300BC6386FA}" type="datetime8">
              <a:rPr lang="en-US"/>
              <a:pPr>
                <a:defRPr/>
              </a:pPr>
              <a:t>10/25/23 11:47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DAA27-F6AD-45DE-A73D-8D673EED05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4375" cy="331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398463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AF417-AD21-4405-8CA2-E9A8F5531D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83263" y="8685213"/>
            <a:ext cx="10731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C116318A-FE1E-4A1B-8179-FF037B9BD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7C62777-68FB-4438-8904-87A5A48FF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Segoe U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356DF00-F788-45E7-A947-D52CE71E7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CD13534-2915-41AA-8B19-225BC0647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13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5654602-7C9C-4D30-A8B3-68B40AF6E4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93709C18-1759-4834-B9A7-2A4A4DEF8FEE}" type="datetime8">
              <a:rPr lang="en-US"/>
              <a:pPr>
                <a:defRPr/>
              </a:pPr>
              <a:t>10/25/23 11:47 AM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156DBA51-2F57-4F26-9863-D434DF417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DC5FC0-860A-433A-B96C-C43F738B4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908675" y="8685213"/>
            <a:ext cx="9477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7339760D-58A6-4F8B-9C20-3902ABE1E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defTabSz="912813" rtl="0" fontAlgn="base">
      <a:lnSpc>
        <a:spcPct val="90000"/>
      </a:lnSpc>
      <a:spcBef>
        <a:spcPct val="30000"/>
      </a:spcBef>
      <a:spcAft>
        <a:spcPts val="338"/>
      </a:spcAft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4775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7025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05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4363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sap.com/teched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547688" y="612775"/>
            <a:ext cx="5762625" cy="3241675"/>
          </a:xfrm>
        </p:spPr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55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55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19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Here are some great learning offerings to compliment your conference.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You can prepare for a certification with free SAP Learning Journeys.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Save with an exclusive SAP TechEd certification offer that came in your</a:t>
            </a:r>
            <a:r>
              <a:rPr lang="en-US" sz="1400" dirty="0">
                <a:latin typeface="Calibri"/>
                <a:ea typeface="Calibri" panose="020F0502020204030204" pitchFamily="34" charset="0"/>
                <a:cs typeface="Calibri"/>
              </a:rPr>
              <a:t> SAP</a:t>
            </a:r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 TechEd registration email</a:t>
            </a:r>
          </a:p>
          <a:p>
            <a:r>
              <a:rPr lang="en-US" sz="1400" dirty="0">
                <a:latin typeface="Calibri"/>
                <a:ea typeface="Calibri" panose="020F0502020204030204" pitchFamily="34" charset="0"/>
                <a:cs typeface="Calibri"/>
              </a:rPr>
              <a:t>Connect with the experts, expand your network, and share your knowledge and experiences with others in the SAP Community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And network in a moderated SAP Learning Group to get your learning questions answered</a:t>
            </a:r>
            <a:r>
              <a:rPr lang="en-US" sz="1400" dirty="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Find all the great content at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3"/>
              </a:rPr>
              <a:t>learning.sap.com/teched</a:t>
            </a:r>
            <a:r>
              <a:rPr lang="en-US" sz="1400" dirty="0">
                <a:effectLst/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03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2F9519-A9EF-44F1-C540-B2A57347FF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280" y="5925113"/>
            <a:ext cx="718164" cy="343470"/>
          </a:xfrm>
          <a:prstGeom prst="rect">
            <a:avLst/>
          </a:prstGeom>
          <a:effectLst>
            <a:outerShdw blurRad="457200" dir="1587510" sx="57000" sy="57000" algn="tl" rotWithShape="0">
              <a:prstClr val="black">
                <a:alpha val="51204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DB0B-E02D-894D-B06D-A0E45C70D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C000-2D3C-A480-77F8-8F4B5589CF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0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6559902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2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0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an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968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52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44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8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5641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393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1712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1500" y="5168487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219255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7BB544-9571-D6B6-39F1-CC6672445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0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07829-C2FA-6E43-FC8B-872BEC624B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E1998-9FE3-8C79-CEBF-C7D34A0D1D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6D6D0-D551-2481-7AF8-08B57E2BC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2961C0-6C18-F4B2-C7DA-722509919663}"/>
              </a:ext>
            </a:extLst>
          </p:cNvPr>
          <p:cNvSpPr/>
          <p:nvPr userDrawn="1"/>
        </p:nvSpPr>
        <p:spPr bwMode="auto">
          <a:xfrm>
            <a:off x="237506" y="6175169"/>
            <a:ext cx="11697195" cy="68283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dirty="0" err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6790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71500" y="6424227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dirty="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63A8DC4-7791-4BEB-DD77-55FDAAA9B7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931334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FF0DC-6725-DA46-84D1-EC2967C19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951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594E-F6D2-18A8-5189-7C478C7AB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803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Pag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2000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016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3090446"/>
            <a:ext cx="11182288" cy="677108"/>
          </a:xfrm>
        </p:spPr>
        <p:txBody>
          <a:bodyPr anchor="ctr" anchorCtr="0">
            <a:noAutofit/>
          </a:bodyPr>
          <a:lstStyle>
            <a:lvl1pPr>
              <a:defRPr sz="4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345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107" y="1580844"/>
            <a:ext cx="11182288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98960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2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2422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928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/>
          <a:lstStyle>
            <a:lvl1pPr marL="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 marL="2286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72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858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9144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752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08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89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7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2686290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963" y="469640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200" y="1435100"/>
            <a:ext cx="110188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788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00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8A77D8C-4052-44F0-B298-BB9D28111FB8}"/>
              </a:ext>
            </a:extLst>
          </p:cNvPr>
          <p:cNvSpPr txBox="1"/>
          <p:nvPr userDrawn="1"/>
        </p:nvSpPr>
        <p:spPr bwMode="black">
          <a:xfrm>
            <a:off x="11306061" y="6464866"/>
            <a:ext cx="31443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>
                <a:latin typeface="72" panose="020B0503030000000003" pitchFamily="34" charset="0"/>
                <a:cs typeface="72" panose="020B0503030000000003" pitchFamily="34" charset="0"/>
              </a:rPr>
              <a:pPr marL="0" lvl="0" indent="0" algn="r">
                <a:buNone/>
              </a:pPr>
              <a:t>‹#›</a:t>
            </a:fld>
            <a:endParaRPr lang="en-US" sz="900" noProof="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6" r:id="rId2"/>
    <p:sldLayoutId id="2147484934" r:id="rId3"/>
    <p:sldLayoutId id="2147484926" r:id="rId4"/>
    <p:sldLayoutId id="2147484935" r:id="rId5"/>
    <p:sldLayoutId id="2147484927" r:id="rId6"/>
    <p:sldLayoutId id="2147484928" r:id="rId7"/>
    <p:sldLayoutId id="2147484929" r:id="rId8"/>
    <p:sldLayoutId id="2147484936" r:id="rId9"/>
    <p:sldLayoutId id="2147484937" r:id="rId10"/>
    <p:sldLayoutId id="2147484939" r:id="rId11"/>
    <p:sldLayoutId id="2147484950" r:id="rId12"/>
    <p:sldLayoutId id="2147484940" r:id="rId13"/>
    <p:sldLayoutId id="2147484941" r:id="rId14"/>
    <p:sldLayoutId id="2147484951" r:id="rId15"/>
    <p:sldLayoutId id="2147484942" r:id="rId16"/>
    <p:sldLayoutId id="2147484930" r:id="rId17"/>
    <p:sldLayoutId id="2147484943" r:id="rId18"/>
    <p:sldLayoutId id="2147484931" r:id="rId19"/>
    <p:sldLayoutId id="2147484948" r:id="rId20"/>
    <p:sldLayoutId id="2147484949" r:id="rId21"/>
    <p:sldLayoutId id="2147484945" r:id="rId22"/>
    <p:sldLayoutId id="2147484952" r:id="rId23"/>
    <p:sldLayoutId id="2147484953" r:id="rId24"/>
    <p:sldLayoutId id="2147484954" r:id="rId25"/>
    <p:sldLayoutId id="2147484955" r:id="rId26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0" i="0" kern="1200" spc="-50" dirty="0">
          <a:ln w="3175">
            <a:noFill/>
          </a:ln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4" userDrawn="1">
          <p15:clr>
            <a:srgbClr val="F26B43"/>
          </p15:clr>
        </p15:guide>
        <p15:guide id="2" pos="360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pos="184" userDrawn="1">
          <p15:clr>
            <a:srgbClr val="F26B43"/>
          </p15:clr>
        </p15:guide>
        <p15:guide id="6" pos="7496" userDrawn="1">
          <p15:clr>
            <a:srgbClr val="F26B43"/>
          </p15:clr>
        </p15:guide>
        <p15:guide id="7" orient="horz" pos="175" userDrawn="1">
          <p15:clr>
            <a:srgbClr val="F26B43"/>
          </p15:clr>
        </p15:guide>
        <p15:guide id="8" orient="horz" pos="41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sap.com/en/alm/sap-cloud-alm/operations/expert-portal/data-collection-infrastructure.html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i.repositories.cloud.sap/www/webapp/user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sap.com/teched/btp?source=contentsynd-prdteng-LSC-TechEd" TargetMode="External"/><Relationship Id="rId7" Type="http://schemas.openxmlformats.org/officeDocument/2006/relationships/hyperlink" Target="https://home.pearsonvue.com/vo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ing.sap.com/teched?source=contentsynd-prdteng-LSC-TechEd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817B-8BF8-0692-8F36-28F8440D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Observability for your SAP BTP Applications with SAP Cloud ALM</a:t>
            </a:r>
          </a:p>
        </p:txBody>
      </p:sp>
    </p:spTree>
    <p:extLst>
      <p:ext uri="{BB962C8B-B14F-4D97-AF65-F5344CB8AC3E}">
        <p14:creationId xmlns:p14="http://schemas.microsoft.com/office/powerpoint/2010/main" val="177736585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9F650-735B-52DB-FE79-99D065BE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397" y="470410"/>
            <a:ext cx="11014382" cy="1107996"/>
          </a:xfrm>
        </p:spPr>
        <p:txBody>
          <a:bodyPr/>
          <a:lstStyle/>
          <a:p>
            <a:r>
              <a:rPr lang="en-US" b="0" dirty="0">
                <a:latin typeface="+mj-lt"/>
              </a:rPr>
              <a:t>Supported Monitoring Functionality for BTP SaaS (SAP-managed)</a:t>
            </a:r>
            <a:endParaRPr lang="en-DE" b="0" dirty="0">
              <a:latin typeface="+mj-lt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0A2D98-3ABE-9D8A-09E4-94498276DD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5635" y="1435621"/>
            <a:ext cx="11015969" cy="4369289"/>
          </a:xfrm>
        </p:spPr>
        <p:txBody>
          <a:bodyPr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99" b="1">
                <a:solidFill>
                  <a:srgbClr val="0070C0"/>
                </a:solidFill>
                <a:latin typeface="+mn-lt"/>
              </a:rPr>
              <a:t>Integration Monitoring: </a:t>
            </a:r>
            <a:r>
              <a:rPr lang="en-US" sz="1799" kern="0">
                <a:latin typeface="+mn-lt"/>
                <a:ea typeface="Arial Unicode MS" pitchFamily="34" charset="-128"/>
              </a:rPr>
              <a:t>Supported are message artefacts from </a:t>
            </a:r>
            <a:r>
              <a:rPr lang="en-US" sz="1799" b="1" kern="0">
                <a:latin typeface="+mn-lt"/>
                <a:ea typeface="Arial Unicode MS" pitchFamily="34" charset="-128"/>
              </a:rPr>
              <a:t>SAP Integration Suite – Cloud Integration, SAP Master Data Integration, SAP Mobile Services, </a:t>
            </a:r>
            <a:r>
              <a:rPr lang="en-US" sz="1799" kern="0">
                <a:latin typeface="+mn-lt"/>
                <a:ea typeface="Arial Unicode MS" pitchFamily="34" charset="-128"/>
              </a:rPr>
              <a:t>and</a:t>
            </a:r>
            <a:r>
              <a:rPr lang="en-US" sz="1799" b="1" kern="0">
                <a:latin typeface="+mn-lt"/>
                <a:ea typeface="Arial Unicode MS" pitchFamily="34" charset="-128"/>
              </a:rPr>
              <a:t> SAP Data Intelligence (on-prem variant)</a:t>
            </a:r>
            <a:endParaRPr lang="en-US" sz="1799" kern="0">
              <a:latin typeface="+mn-lt"/>
              <a:ea typeface="Arial Unicode MS" pitchFamily="34" charset="-128"/>
            </a:endParaRP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99" b="1" dirty="0">
                <a:solidFill>
                  <a:srgbClr val="0070C0"/>
                </a:solidFill>
                <a:latin typeface="+mn-lt"/>
              </a:rPr>
              <a:t>Exception Monitoring: </a:t>
            </a:r>
            <a:r>
              <a:rPr lang="en-US" sz="1799" kern="0" dirty="0">
                <a:latin typeface="+mn-lt"/>
                <a:ea typeface="Arial Unicode MS" pitchFamily="34" charset="-128"/>
              </a:rPr>
              <a:t>Supported are customer exceptions in </a:t>
            </a:r>
            <a:r>
              <a:rPr lang="en-US" sz="1799" b="1" kern="0" dirty="0">
                <a:latin typeface="+mn-lt"/>
                <a:ea typeface="Arial Unicode MS" pitchFamily="34" charset="-128"/>
              </a:rPr>
              <a:t>SAP Analytics Cloud</a:t>
            </a:r>
            <a:endParaRPr lang="en-US" sz="1799" kern="0" dirty="0">
              <a:latin typeface="+mn-lt"/>
              <a:ea typeface="Arial Unicode MS" pitchFamily="34" charset="-128"/>
            </a:endParaRP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99" b="1" dirty="0">
                <a:solidFill>
                  <a:srgbClr val="0070C0"/>
                </a:solidFill>
                <a:latin typeface="+mn-lt"/>
              </a:rPr>
              <a:t>Job &amp; Automation Monitoring: </a:t>
            </a:r>
            <a:r>
              <a:rPr lang="en-US" sz="1799" kern="0" dirty="0">
                <a:latin typeface="+mn-lt"/>
                <a:ea typeface="Arial Unicode MS" pitchFamily="34" charset="-128"/>
              </a:rPr>
              <a:t>Supported are customer defined automations in </a:t>
            </a:r>
            <a:r>
              <a:rPr lang="en-US" sz="1799" b="1" kern="0" dirty="0">
                <a:latin typeface="+mn-lt"/>
                <a:ea typeface="Arial Unicode MS" pitchFamily="34" charset="-128"/>
              </a:rPr>
              <a:t>SAP Build Process Automation (automations)</a:t>
            </a:r>
            <a:r>
              <a:rPr lang="en-US" sz="1799" kern="0" dirty="0">
                <a:latin typeface="+mn-lt"/>
                <a:ea typeface="Arial Unicode MS" pitchFamily="34" charset="-128"/>
              </a:rPr>
              <a:t> or </a:t>
            </a:r>
            <a:r>
              <a:rPr lang="en-US" sz="1799" b="1" kern="0" dirty="0">
                <a:latin typeface="+mn-lt"/>
                <a:ea typeface="Arial Unicode MS" pitchFamily="34" charset="-128"/>
              </a:rPr>
              <a:t>SAP Intelligent Robot Process Automation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99" b="1" dirty="0">
                <a:solidFill>
                  <a:srgbClr val="0070C0"/>
                </a:solidFill>
                <a:latin typeface="+mn-lt"/>
              </a:rPr>
              <a:t>Health Monitoring: </a:t>
            </a:r>
            <a:r>
              <a:rPr lang="en-US" sz="1799" kern="0" dirty="0">
                <a:latin typeface="+mn-lt"/>
                <a:ea typeface="Arial Unicode MS" pitchFamily="34" charset="-128"/>
              </a:rPr>
              <a:t>Supported are technical KPI‘s metrics from </a:t>
            </a:r>
            <a:r>
              <a:rPr lang="en-US" sz="1799" b="1" kern="0" dirty="0">
                <a:latin typeface="+mn-lt"/>
                <a:ea typeface="Arial Unicode MS" pitchFamily="34" charset="-128"/>
              </a:rPr>
              <a:t>SAP Integration Suite – Cloud Integration, SAP Integration Suite – API Management, SAP Build Process Automation (automations), SAP Intelligent Robot Process Automation, SAP HANA Cloud, </a:t>
            </a:r>
            <a:r>
              <a:rPr lang="en-US" sz="1799" kern="0" dirty="0">
                <a:latin typeface="+mn-lt"/>
                <a:ea typeface="Arial Unicode MS" pitchFamily="34" charset="-128"/>
              </a:rPr>
              <a:t>and </a:t>
            </a:r>
            <a:r>
              <a:rPr lang="en-US" sz="1799" b="1" kern="0" dirty="0">
                <a:latin typeface="+mn-lt"/>
                <a:ea typeface="Arial Unicode MS" pitchFamily="34" charset="-128"/>
              </a:rPr>
              <a:t>SAP BTP Neo DB</a:t>
            </a:r>
            <a:endParaRPr lang="en-US" sz="1799" kern="0" dirty="0">
              <a:latin typeface="+mn-lt"/>
              <a:ea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09471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9F650-735B-52DB-FE79-99D065BE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397" y="470410"/>
            <a:ext cx="11014382" cy="1107996"/>
          </a:xfrm>
        </p:spPr>
        <p:txBody>
          <a:bodyPr/>
          <a:lstStyle/>
          <a:p>
            <a:r>
              <a:rPr lang="en-US" b="0" dirty="0">
                <a:latin typeface="+mj-lt"/>
              </a:rPr>
              <a:t>Supported Monitoring Functionality for BTP PaaS (Customer-managed)</a:t>
            </a:r>
            <a:endParaRPr lang="en-DE" b="0" dirty="0">
              <a:latin typeface="+mj-lt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7B650D-D718-DE5B-DE5C-0DFF9036C7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5635" y="1435619"/>
            <a:ext cx="11015969" cy="3753896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99" b="1" dirty="0">
                <a:solidFill>
                  <a:srgbClr val="0070C0"/>
                </a:solidFill>
                <a:latin typeface="+mn-lt"/>
              </a:rPr>
              <a:t>Exception Monitoring: </a:t>
            </a:r>
            <a:r>
              <a:rPr lang="en-US" sz="1799" kern="0" dirty="0">
                <a:latin typeface="+mn-lt"/>
                <a:ea typeface="Arial Unicode MS" pitchFamily="34" charset="-128"/>
              </a:rPr>
              <a:t>Supported are exceptions from customer applications built with </a:t>
            </a:r>
            <a:r>
              <a:rPr lang="de-DE" sz="1799" b="1" kern="0" dirty="0">
                <a:latin typeface="+mn-lt"/>
                <a:ea typeface="Arial Unicode MS" pitchFamily="34" charset="-128"/>
              </a:rPr>
              <a:t>SAP BTP </a:t>
            </a:r>
            <a:r>
              <a:rPr lang="de-DE" sz="1799" b="1" kern="0" dirty="0" err="1">
                <a:latin typeface="+mn-lt"/>
                <a:ea typeface="Arial Unicode MS" pitchFamily="34" charset="-128"/>
              </a:rPr>
              <a:t>Neo</a:t>
            </a:r>
            <a:r>
              <a:rPr lang="de-DE" sz="1799" b="1" kern="0" dirty="0">
                <a:latin typeface="+mn-lt"/>
                <a:ea typeface="Arial Unicode MS" pitchFamily="34" charset="-128"/>
              </a:rPr>
              <a:t>, SAP BTP ABAP </a:t>
            </a:r>
            <a:r>
              <a:rPr lang="de-DE" sz="1799" kern="0" dirty="0">
                <a:latin typeface="+mn-lt"/>
                <a:ea typeface="Arial Unicode MS" pitchFamily="34" charset="-128"/>
              </a:rPr>
              <a:t>and</a:t>
            </a:r>
            <a:r>
              <a:rPr lang="de-DE" sz="1799" b="1" kern="0" dirty="0">
                <a:latin typeface="+mn-lt"/>
                <a:ea typeface="Arial Unicode MS" pitchFamily="34" charset="-128"/>
              </a:rPr>
              <a:t> SAP BTP Cloud Foundry (Java)</a:t>
            </a:r>
            <a:endParaRPr lang="en-US" sz="1799" kern="0" dirty="0">
              <a:latin typeface="+mn-lt"/>
              <a:ea typeface="Arial Unicode MS" pitchFamily="34" charset="-128"/>
            </a:endParaRP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99" b="1" dirty="0">
                <a:solidFill>
                  <a:srgbClr val="0070C0"/>
                </a:solidFill>
                <a:latin typeface="+mn-lt"/>
              </a:rPr>
              <a:t>Real User Monitoring: </a:t>
            </a:r>
            <a:r>
              <a:rPr lang="en-US" sz="1799" kern="0" dirty="0">
                <a:latin typeface="+mn-lt"/>
                <a:ea typeface="Arial Unicode MS"/>
              </a:rPr>
              <a:t>Supported are performance data from customer applications built with </a:t>
            </a:r>
            <a:r>
              <a:rPr lang="de-DE" sz="1799" b="1" kern="0" dirty="0">
                <a:latin typeface="+mn-lt"/>
                <a:ea typeface="Arial Unicode MS"/>
              </a:rPr>
              <a:t>SAP BTP </a:t>
            </a:r>
            <a:r>
              <a:rPr lang="de-DE" sz="1799" b="1" kern="0" dirty="0" err="1">
                <a:latin typeface="+mn-lt"/>
                <a:ea typeface="Arial Unicode MS"/>
              </a:rPr>
              <a:t>Neo</a:t>
            </a:r>
            <a:r>
              <a:rPr lang="de-DE" sz="1799" b="1" kern="0" dirty="0">
                <a:latin typeface="+mn-lt"/>
                <a:ea typeface="Arial Unicode MS"/>
              </a:rPr>
              <a:t>, SAP BTP ABAP </a:t>
            </a:r>
            <a:r>
              <a:rPr lang="de-DE" sz="1799" kern="0" dirty="0">
                <a:latin typeface="+mn-lt"/>
                <a:ea typeface="Arial Unicode MS"/>
              </a:rPr>
              <a:t>and</a:t>
            </a:r>
            <a:r>
              <a:rPr lang="de-DE" sz="1799" b="1" kern="0" dirty="0">
                <a:latin typeface="+mn-lt"/>
                <a:ea typeface="Arial Unicode MS"/>
              </a:rPr>
              <a:t> SAP BTP Cloud Foundry (Java, node.js)</a:t>
            </a:r>
            <a:endParaRPr lang="de-DE" sz="1799" b="1" kern="0" dirty="0">
              <a:latin typeface="+mn-lt"/>
              <a:ea typeface="Arial Unicode MS" pitchFamily="34" charset="-128"/>
            </a:endParaRP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99" b="1" dirty="0">
                <a:solidFill>
                  <a:srgbClr val="0070C0"/>
                </a:solidFill>
                <a:latin typeface="+mn-lt"/>
              </a:rPr>
              <a:t>Job &amp; Automation Monitoring: </a:t>
            </a:r>
            <a:r>
              <a:rPr lang="en-US" sz="1799" kern="0" dirty="0">
                <a:latin typeface="+mn-lt"/>
                <a:ea typeface="Arial Unicode MS" pitchFamily="34" charset="-128"/>
              </a:rPr>
              <a:t>Supported are jobs in customer applications built with </a:t>
            </a:r>
            <a:r>
              <a:rPr lang="de-DE" sz="1799" b="1" kern="0" dirty="0">
                <a:latin typeface="+mn-lt"/>
                <a:ea typeface="Arial Unicode MS" pitchFamily="34" charset="-128"/>
              </a:rPr>
              <a:t>SAP BTP ABAP </a:t>
            </a:r>
            <a:r>
              <a:rPr lang="de-DE" sz="1799" kern="0" dirty="0" err="1">
                <a:latin typeface="+mn-lt"/>
                <a:ea typeface="Arial Unicode MS" pitchFamily="34" charset="-128"/>
              </a:rPr>
              <a:t>or</a:t>
            </a:r>
            <a:r>
              <a:rPr lang="de-DE" sz="1799" kern="0" dirty="0">
                <a:latin typeface="+mn-lt"/>
                <a:ea typeface="Arial Unicode MS" pitchFamily="34" charset="-128"/>
              </a:rPr>
              <a:t> </a:t>
            </a:r>
            <a:r>
              <a:rPr lang="de-DE" sz="1799" b="1" kern="0" dirty="0">
                <a:latin typeface="+mn-lt"/>
                <a:ea typeface="Arial Unicode MS" pitchFamily="34" charset="-128"/>
              </a:rPr>
              <a:t>SAP BTP</a:t>
            </a:r>
            <a:r>
              <a:rPr lang="de-DE" sz="1799" kern="0" dirty="0">
                <a:solidFill>
                  <a:srgbClr val="FF0000"/>
                </a:solidFill>
                <a:latin typeface="+mn-lt"/>
                <a:ea typeface="Arial Unicode MS" pitchFamily="34" charset="-128"/>
              </a:rPr>
              <a:t> </a:t>
            </a:r>
            <a:r>
              <a:rPr lang="de-DE" sz="1799" b="1" kern="0" dirty="0">
                <a:latin typeface="+mn-lt"/>
                <a:ea typeface="Arial Unicode MS" pitchFamily="34" charset="-128"/>
              </a:rPr>
              <a:t>Cloud Foundry (Java) </a:t>
            </a:r>
            <a:r>
              <a:rPr lang="de-DE" sz="1799" kern="0" dirty="0" err="1">
                <a:latin typeface="+mn-lt"/>
                <a:ea typeface="Arial Unicode MS" pitchFamily="34" charset="-128"/>
              </a:rPr>
              <a:t>using</a:t>
            </a:r>
            <a:r>
              <a:rPr lang="de-DE" sz="1799" kern="0" dirty="0">
                <a:latin typeface="+mn-lt"/>
                <a:ea typeface="Arial Unicode MS" pitchFamily="34" charset="-128"/>
              </a:rPr>
              <a:t> SAP Job Scheduler </a:t>
            </a:r>
            <a:r>
              <a:rPr lang="de-DE" sz="1799" kern="0" dirty="0" err="1">
                <a:latin typeface="+mn-lt"/>
                <a:ea typeface="Arial Unicode MS" pitchFamily="34" charset="-128"/>
              </a:rPr>
              <a:t>service</a:t>
            </a:r>
            <a:endParaRPr lang="de-DE" sz="1799" b="1" kern="0" dirty="0">
              <a:latin typeface="+mn-lt"/>
              <a:ea typeface="Arial Unicode MS" pitchFamily="34" charset="-128"/>
            </a:endParaRP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799" b="1" dirty="0">
                <a:solidFill>
                  <a:srgbClr val="0070C0"/>
                </a:solidFill>
                <a:latin typeface="+mn-lt"/>
              </a:rPr>
              <a:t>Health Monitoring: </a:t>
            </a:r>
            <a:r>
              <a:rPr lang="de-DE" sz="1799" kern="0" dirty="0" err="1">
                <a:latin typeface="+mn-lt"/>
                <a:ea typeface="Arial Unicode MS"/>
              </a:rPr>
              <a:t>Supported</a:t>
            </a:r>
            <a:r>
              <a:rPr lang="de-DE" sz="1799" kern="0" dirty="0">
                <a:latin typeface="+mn-lt"/>
                <a:ea typeface="Arial Unicode MS"/>
              </a:rPr>
              <a:t> </a:t>
            </a:r>
            <a:r>
              <a:rPr lang="de-DE" sz="1799" kern="0" dirty="0" err="1">
                <a:latin typeface="+mn-lt"/>
                <a:ea typeface="Arial Unicode MS"/>
              </a:rPr>
              <a:t>are</a:t>
            </a:r>
            <a:r>
              <a:rPr lang="de-DE" sz="1799" kern="0" dirty="0">
                <a:latin typeface="+mn-lt"/>
                <a:ea typeface="Arial Unicode MS"/>
              </a:rPr>
              <a:t> </a:t>
            </a:r>
            <a:r>
              <a:rPr lang="de-DE" sz="1799" kern="0" dirty="0" err="1">
                <a:latin typeface="+mn-lt"/>
                <a:ea typeface="Arial Unicode MS"/>
              </a:rPr>
              <a:t>technical</a:t>
            </a:r>
            <a:r>
              <a:rPr lang="de-DE" sz="1799" kern="0" dirty="0">
                <a:latin typeface="+mn-lt"/>
                <a:ea typeface="Arial Unicode MS"/>
              </a:rPr>
              <a:t> </a:t>
            </a:r>
            <a:r>
              <a:rPr lang="de-DE" sz="1799" kern="0" dirty="0" err="1">
                <a:latin typeface="+mn-lt"/>
                <a:ea typeface="Arial Unicode MS"/>
              </a:rPr>
              <a:t>KPI‘s</a:t>
            </a:r>
            <a:r>
              <a:rPr lang="de-DE" sz="1799" kern="0" dirty="0">
                <a:latin typeface="+mn-lt"/>
                <a:ea typeface="Arial Unicode MS"/>
              </a:rPr>
              <a:t> </a:t>
            </a:r>
            <a:r>
              <a:rPr lang="de-DE" sz="1799" kern="0" dirty="0" err="1">
                <a:latin typeface="+mn-lt"/>
                <a:ea typeface="Arial Unicode MS"/>
              </a:rPr>
              <a:t>from</a:t>
            </a:r>
            <a:r>
              <a:rPr lang="de-DE" sz="1799" kern="0" dirty="0">
                <a:latin typeface="+mn-lt"/>
                <a:ea typeface="Arial Unicode MS"/>
              </a:rPr>
              <a:t> </a:t>
            </a:r>
            <a:r>
              <a:rPr lang="en-US" sz="1799" kern="0" dirty="0">
                <a:latin typeface="+mn-lt"/>
                <a:ea typeface="Arial Unicode MS"/>
              </a:rPr>
              <a:t>customer applications built with</a:t>
            </a:r>
            <a:r>
              <a:rPr lang="en-US" sz="1799" b="1" kern="0" dirty="0">
                <a:latin typeface="+mn-lt"/>
                <a:ea typeface="Arial Unicode MS"/>
              </a:rPr>
              <a:t> </a:t>
            </a:r>
            <a:r>
              <a:rPr lang="de-DE" sz="1799" b="1" kern="0" dirty="0">
                <a:latin typeface="+mn-lt"/>
                <a:ea typeface="Arial Unicode MS"/>
              </a:rPr>
              <a:t>SAP BTP ABAP, SAP BTP </a:t>
            </a:r>
            <a:r>
              <a:rPr lang="de-DE" sz="1799" b="1" kern="0" dirty="0" err="1">
                <a:latin typeface="+mn-lt"/>
                <a:ea typeface="Arial Unicode MS"/>
              </a:rPr>
              <a:t>Neo</a:t>
            </a:r>
            <a:r>
              <a:rPr lang="de-DE" sz="1799" b="1" kern="0" dirty="0">
                <a:latin typeface="+mn-lt"/>
                <a:ea typeface="Arial Unicode MS"/>
              </a:rPr>
              <a:t>, </a:t>
            </a:r>
            <a:r>
              <a:rPr lang="de-DE" sz="1799" kern="0" dirty="0">
                <a:latin typeface="+mn-lt"/>
                <a:ea typeface="Arial Unicode MS"/>
              </a:rPr>
              <a:t>and</a:t>
            </a:r>
            <a:r>
              <a:rPr lang="de-DE" sz="1799" b="1" kern="0" dirty="0">
                <a:latin typeface="+mn-lt"/>
                <a:ea typeface="Arial Unicode MS"/>
              </a:rPr>
              <a:t> SAP BTP Cloud Foundry (Java, node.js)</a:t>
            </a:r>
            <a:endParaRPr lang="en-DE" sz="1799" kern="0" dirty="0">
              <a:latin typeface="+mn-lt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156556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DB98-E1C5-F3F2-13AC-62C250771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999" dirty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9046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3324-0A9C-0B5E-704D-8F8BFF9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90385-6288-8454-BDB9-6EC90959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200" y="1565103"/>
            <a:ext cx="6347601" cy="47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51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1BC55-EDC5-4349-1957-AB01B3BD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0FCAD9-FB07-23CB-88F0-F47DE4A75BAC}"/>
              </a:ext>
            </a:extLst>
          </p:cNvPr>
          <p:cNvSpPr/>
          <p:nvPr/>
        </p:nvSpPr>
        <p:spPr bwMode="gray">
          <a:xfrm>
            <a:off x="2037283" y="1976544"/>
            <a:ext cx="2364733" cy="3152669"/>
          </a:xfrm>
          <a:prstGeom prst="roundRect">
            <a:avLst>
              <a:gd name="adj" fmla="val 6056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89977" tIns="71981" rIns="89977" bIns="71981" rtlCol="0" anchor="t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600" kern="0" dirty="0">
                <a:ea typeface="Arial Unicode MS" pitchFamily="34" charset="-128"/>
                <a:cs typeface="Arial Unicode MS" pitchFamily="34" charset="-128"/>
              </a:rPr>
              <a:t>Local Dev Environment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25818D-ECE9-3008-C34B-6581B0EB513E}"/>
              </a:ext>
            </a:extLst>
          </p:cNvPr>
          <p:cNvSpPr/>
          <p:nvPr/>
        </p:nvSpPr>
        <p:spPr bwMode="gray">
          <a:xfrm>
            <a:off x="4984869" y="1976545"/>
            <a:ext cx="2364733" cy="3152668"/>
          </a:xfrm>
          <a:prstGeom prst="roundRect">
            <a:avLst>
              <a:gd name="adj" fmla="val 6056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t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600" kern="0" dirty="0">
                <a:ea typeface="Arial Unicode MS" pitchFamily="34" charset="-128"/>
                <a:cs typeface="Arial Unicode MS" pitchFamily="34" charset="-128"/>
              </a:rPr>
              <a:t>SAP BTP Cockpit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CB7530-B8FA-AA99-DC4F-64701BF382BD}"/>
              </a:ext>
            </a:extLst>
          </p:cNvPr>
          <p:cNvSpPr/>
          <p:nvPr/>
        </p:nvSpPr>
        <p:spPr bwMode="gray">
          <a:xfrm>
            <a:off x="7932454" y="1976545"/>
            <a:ext cx="2364733" cy="3152668"/>
          </a:xfrm>
          <a:prstGeom prst="roundRect">
            <a:avLst>
              <a:gd name="adj" fmla="val 6056"/>
            </a:avLst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89977" tIns="71981" rIns="89977" bIns="71981" rtlCol="0" anchor="t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600" kern="0" dirty="0">
                <a:ea typeface="Arial Unicode MS" pitchFamily="34" charset="-128"/>
                <a:cs typeface="Arial Unicode MS" pitchFamily="34" charset="-128"/>
              </a:rPr>
              <a:t>SAP Cloud ALM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FAC708-69F7-3EF8-FA36-374288C217E4}"/>
              </a:ext>
            </a:extLst>
          </p:cNvPr>
          <p:cNvSpPr/>
          <p:nvPr/>
        </p:nvSpPr>
        <p:spPr bwMode="gray">
          <a:xfrm>
            <a:off x="5151080" y="2597516"/>
            <a:ext cx="2032309" cy="66484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dirty="0">
                <a:solidFill>
                  <a:srgbClr val="3A414A"/>
                </a:solidFill>
              </a:rPr>
              <a:t>1 Create destination from custom app to SAP Cloud ALM</a:t>
            </a:r>
            <a:endParaRPr lang="en-US" sz="1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E6196E-A8DE-CF3C-B9BC-E7B53B67E2C8}"/>
              </a:ext>
            </a:extLst>
          </p:cNvPr>
          <p:cNvSpPr/>
          <p:nvPr/>
        </p:nvSpPr>
        <p:spPr bwMode="gray">
          <a:xfrm>
            <a:off x="2203494" y="3601709"/>
            <a:ext cx="2032309" cy="66484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dirty="0">
                <a:solidFill>
                  <a:srgbClr val="3A414A"/>
                </a:solidFill>
              </a:rPr>
              <a:t>2 Instrument custom app to send metrics to SAP Cloud ALM</a:t>
            </a:r>
            <a:endParaRPr lang="en-US" sz="12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D45E00-8F1F-1E5D-120A-B54F60FDC9C6}"/>
              </a:ext>
            </a:extLst>
          </p:cNvPr>
          <p:cNvSpPr/>
          <p:nvPr/>
        </p:nvSpPr>
        <p:spPr bwMode="gray">
          <a:xfrm>
            <a:off x="5151080" y="3601709"/>
            <a:ext cx="2032309" cy="66484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dirty="0">
                <a:solidFill>
                  <a:srgbClr val="3A414A"/>
                </a:solidFill>
              </a:rPr>
              <a:t>3 Deploy instrumented application</a:t>
            </a:r>
            <a:endParaRPr lang="en-US" sz="12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FB5E0D-0FED-756E-FE8C-E48F135441D3}"/>
              </a:ext>
            </a:extLst>
          </p:cNvPr>
          <p:cNvSpPr/>
          <p:nvPr/>
        </p:nvSpPr>
        <p:spPr bwMode="gray">
          <a:xfrm>
            <a:off x="8098665" y="2597516"/>
            <a:ext cx="2032309" cy="664845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dirty="0">
                <a:solidFill>
                  <a:srgbClr val="3A414A"/>
                </a:solidFill>
              </a:rPr>
              <a:t>4 Activate Monitoring in SAP Cloud ALM</a:t>
            </a:r>
            <a:endParaRPr lang="en-US" sz="12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A960A94-4952-7D99-C26F-095D616924BC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3219649" y="2929938"/>
            <a:ext cx="1931431" cy="671770"/>
          </a:xfrm>
          <a:prstGeom prst="bentConnector2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BFAD4-2577-0CA4-2FEE-5D4DCC11B61C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235803" y="3934131"/>
            <a:ext cx="915277" cy="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846C61B-2EA5-8419-4086-FC4F4C2265F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183389" y="2929939"/>
            <a:ext cx="915277" cy="1004192"/>
          </a:xfrm>
          <a:prstGeom prst="bentConnector3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6254B1-7B01-6A2E-EFEB-7082FECB46B7}"/>
              </a:ext>
            </a:extLst>
          </p:cNvPr>
          <p:cNvGrpSpPr/>
          <p:nvPr/>
        </p:nvGrpSpPr>
        <p:grpSpPr>
          <a:xfrm>
            <a:off x="2127944" y="2506856"/>
            <a:ext cx="8082984" cy="2039865"/>
            <a:chOff x="570755" y="2335121"/>
            <a:chExt cx="8085089" cy="204039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434D94C-C633-F0CB-6DFE-662CECD7BE64}"/>
                </a:ext>
              </a:extLst>
            </p:cNvPr>
            <p:cNvCxnSpPr>
              <a:cxnSpLocks/>
            </p:cNvCxnSpPr>
            <p:nvPr/>
          </p:nvCxnSpPr>
          <p:spPr>
            <a:xfrm>
              <a:off x="570755" y="2335121"/>
              <a:ext cx="8085089" cy="0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DA2D37-4DDD-7DAC-B678-89124DD727E2}"/>
                </a:ext>
              </a:extLst>
            </p:cNvPr>
            <p:cNvCxnSpPr>
              <a:cxnSpLocks/>
            </p:cNvCxnSpPr>
            <p:nvPr/>
          </p:nvCxnSpPr>
          <p:spPr>
            <a:xfrm>
              <a:off x="8649585" y="2335121"/>
              <a:ext cx="0" cy="929514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D04205-EA13-A60B-B34A-9740322EBD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4936" y="3264635"/>
              <a:ext cx="2694649" cy="0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A13DD69-F067-94BA-0B4B-28436D77746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936" y="3257078"/>
              <a:ext cx="0" cy="1118439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206EF34-A0EC-100A-C01A-30BE47BB2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755" y="4375517"/>
              <a:ext cx="5384181" cy="0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F13F68-F724-FABB-6421-B1794F991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755" y="2335121"/>
              <a:ext cx="0" cy="2040396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8D3DA97-8A0D-84BB-598B-025C6F74EE0A}"/>
              </a:ext>
            </a:extLst>
          </p:cNvPr>
          <p:cNvSpPr txBox="1"/>
          <p:nvPr/>
        </p:nvSpPr>
        <p:spPr>
          <a:xfrm>
            <a:off x="2202362" y="2515859"/>
            <a:ext cx="652253" cy="27692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99" b="1" kern="0" dirty="0">
                <a:solidFill>
                  <a:schemeClr val="bg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992609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A8C2-883D-B1B5-6697-7D13CC8E1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Steps: Set up Monitoring with SAP Cloud ALM</a:t>
            </a:r>
          </a:p>
        </p:txBody>
      </p:sp>
    </p:spTree>
    <p:extLst>
      <p:ext uri="{BB962C8B-B14F-4D97-AF65-F5344CB8AC3E}">
        <p14:creationId xmlns:p14="http://schemas.microsoft.com/office/powerpoint/2010/main" val="299592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CADADA-4703-6065-8785-35AB8ABBEB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520" y="1557826"/>
            <a:ext cx="6013493" cy="5033914"/>
          </a:xfrm>
        </p:spPr>
        <p:txBody>
          <a:bodyPr/>
          <a:lstStyle/>
          <a:p>
            <a:pPr lvl="1"/>
            <a:r>
              <a:rPr lang="en-US" dirty="0"/>
              <a:t>The destination is used to send open telemetry metrics from the SAP BTP subaccount with the custom Java or Node.js application to SAP Cloud ALM</a:t>
            </a:r>
          </a:p>
          <a:p>
            <a:pPr lvl="1"/>
            <a:r>
              <a:rPr lang="en-US" dirty="0"/>
              <a:t>Make sure to enter the name of the Space in which the application is deployed in the destination name</a:t>
            </a:r>
          </a:p>
          <a:p>
            <a:pPr lvl="1"/>
            <a:r>
              <a:rPr lang="en-US" dirty="0"/>
              <a:t>As URL use the API URL from the SAP Cloud ALM service key</a:t>
            </a:r>
          </a:p>
          <a:p>
            <a:pPr lvl="1"/>
            <a:r>
              <a:rPr lang="en-US" dirty="0"/>
              <a:t>As credentials use the credentials in the service key</a:t>
            </a:r>
          </a:p>
          <a:p>
            <a:pPr lvl="2"/>
            <a:r>
              <a:rPr lang="en-US" dirty="0"/>
              <a:t>You can find this key in the SAP BTP subaccount of SAP Cloud ALM or in the SAP Cloud ALM Landscape Management</a:t>
            </a:r>
          </a:p>
          <a:p>
            <a:pPr lvl="1"/>
            <a:r>
              <a:rPr lang="en-US" dirty="0"/>
              <a:t>When you test your destination, the return code 404 is 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4E4DB0-0A7B-452C-9247-F9015A92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Destination in SAP BTP Subaccount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7256-7A00-E0BF-D5A3-5568BC20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96" y="1557826"/>
            <a:ext cx="4975338" cy="4786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6AB66-F3C0-B085-AA7B-09D9212A1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62" y="5079971"/>
            <a:ext cx="5549951" cy="11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68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4E3588-F9C8-F7E6-E697-5479D6DFC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049" y="1435619"/>
            <a:ext cx="11015969" cy="1636945"/>
          </a:xfrm>
        </p:spPr>
        <p:txBody>
          <a:bodyPr/>
          <a:lstStyle/>
          <a:p>
            <a:pPr lvl="1"/>
            <a:r>
              <a:rPr lang="en-US" dirty="0"/>
              <a:t>The instrumentation necessary depends on the type of the application</a:t>
            </a:r>
          </a:p>
          <a:p>
            <a:pPr lvl="1"/>
            <a:r>
              <a:rPr lang="en-US" dirty="0"/>
              <a:t>You find information for both, Java and Node.js, in the SAP Cloud ALM Expert Portal</a:t>
            </a:r>
          </a:p>
          <a:p>
            <a:pPr lvl="2"/>
            <a:r>
              <a:rPr lang="en-US" dirty="0">
                <a:hlinkClick r:id="rId2"/>
              </a:rPr>
              <a:t>https://support.sap.com/en/alm/sap-cloud-alm/operations/expert-portal/data-collection-infrastructure.html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this demo, we show the instrumentation for a Node.js application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F95A71-1D95-BE73-80E0-A7D58289F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your Custom Application</a:t>
            </a:r>
          </a:p>
        </p:txBody>
      </p:sp>
    </p:spTree>
    <p:extLst>
      <p:ext uri="{BB962C8B-B14F-4D97-AF65-F5344CB8AC3E}">
        <p14:creationId xmlns:p14="http://schemas.microsoft.com/office/powerpoint/2010/main" val="13761472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9F80CB-8258-3CCE-68A2-C18AEFF1F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521" y="1557826"/>
            <a:ext cx="3495106" cy="4786653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The OTEL ALM Libraries are shipped by SAP Repository Based Shipment Channel (RSBC)</a:t>
            </a:r>
          </a:p>
          <a:p>
            <a:pPr lvl="1"/>
            <a:r>
              <a:rPr lang="en-US" sz="1600" dirty="0"/>
              <a:t>As a customer you need to request a technical user name and password in the </a:t>
            </a:r>
            <a:r>
              <a:rPr lang="en-US" sz="1600" dirty="0">
                <a:hlinkClick r:id="rId2"/>
              </a:rPr>
              <a:t>RBSC UI</a:t>
            </a:r>
            <a:endParaRPr lang="en-US" sz="1600" dirty="0"/>
          </a:p>
          <a:p>
            <a:pPr lvl="1"/>
            <a:r>
              <a:rPr lang="en-US" sz="1600" dirty="0"/>
              <a:t>Then you need to maintain the credentials in the .</a:t>
            </a:r>
            <a:r>
              <a:rPr lang="en-US" sz="1600" dirty="0" err="1"/>
              <a:t>npmrc</a:t>
            </a:r>
            <a:r>
              <a:rPr lang="en-US" sz="1600" dirty="0"/>
              <a:t> file in your project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2F418-A100-FDBE-E4F4-75BB5AFF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Download Settings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12E88-4E49-8359-7B1C-A734C78D2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697" y="1170743"/>
            <a:ext cx="3889880" cy="21020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34160-3A1A-7B1F-1769-260A4F5CC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678"/>
          <a:stretch/>
        </p:blipFill>
        <p:spPr>
          <a:xfrm>
            <a:off x="5336472" y="2221784"/>
            <a:ext cx="6350962" cy="2925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E9A2E-7D08-53B3-62B2-FFD39E2DE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39" y="4620610"/>
            <a:ext cx="8098157" cy="124115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008D818-617C-6453-2B31-A688B514A414}"/>
              </a:ext>
            </a:extLst>
          </p:cNvPr>
          <p:cNvSpPr/>
          <p:nvPr/>
        </p:nvSpPr>
        <p:spPr bwMode="gray">
          <a:xfrm>
            <a:off x="4079572" y="1033619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EE2AF1-6B23-F42E-DC59-948D75828DB6}"/>
              </a:ext>
            </a:extLst>
          </p:cNvPr>
          <p:cNvSpPr/>
          <p:nvPr/>
        </p:nvSpPr>
        <p:spPr bwMode="gray">
          <a:xfrm>
            <a:off x="5199347" y="2084659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C4AA0A-99B6-8B88-5D47-30E6F165D3CF}"/>
              </a:ext>
            </a:extLst>
          </p:cNvPr>
          <p:cNvSpPr/>
          <p:nvPr/>
        </p:nvSpPr>
        <p:spPr bwMode="gray">
          <a:xfrm>
            <a:off x="2961314" y="4483485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913257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871E68-508C-93B4-5720-791FB0DC2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520" y="1557826"/>
            <a:ext cx="3117353" cy="4786653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For frontend measurements we leverage the Frontend sub records measurement provided by the SAP UI5 framework</a:t>
            </a:r>
          </a:p>
          <a:p>
            <a:pPr lvl="1"/>
            <a:r>
              <a:rPr lang="en-US" sz="1600" dirty="0"/>
              <a:t>The first step is to configure your UI to gather frontend statistics and send them to a receiving endpoint</a:t>
            </a:r>
          </a:p>
          <a:p>
            <a:pPr lvl="1"/>
            <a:r>
              <a:rPr lang="en-US" sz="1600" dirty="0"/>
              <a:t>This can be achieved with a simple meta tag in the root </a:t>
            </a:r>
            <a:r>
              <a:rPr lang="en-US" sz="1600" b="1" dirty="0"/>
              <a:t>index.html</a:t>
            </a:r>
            <a:r>
              <a:rPr lang="en-US" sz="1600" dirty="0"/>
              <a:t> of your UI5 application</a:t>
            </a:r>
          </a:p>
          <a:p>
            <a:pPr lvl="1"/>
            <a:r>
              <a:rPr lang="en-US" sz="1600" dirty="0"/>
              <a:t>You only need to instrument the frontend application if you want to get the end-user response times to be displayed in </a:t>
            </a:r>
            <a:r>
              <a:rPr lang="en-US" sz="1600" b="1" dirty="0"/>
              <a:t>Real User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C57E1-D41D-115B-4AD2-9147077A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69640"/>
            <a:ext cx="11017250" cy="1107996"/>
          </a:xfrm>
        </p:spPr>
        <p:txBody>
          <a:bodyPr/>
          <a:lstStyle/>
          <a:p>
            <a:r>
              <a:rPr lang="en-US" dirty="0"/>
              <a:t>Configure SAP UI5 to send Frontend Statistical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F5C6E-77A4-1F28-0621-161768B5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798" y="1557825"/>
            <a:ext cx="7490476" cy="430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4DFED-E591-C553-7EFC-9CCF9825C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40" y="3524553"/>
            <a:ext cx="5569194" cy="28199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AF300D-5DB0-D5BF-DA23-454EFF9902EA}"/>
              </a:ext>
            </a:extLst>
          </p:cNvPr>
          <p:cNvSpPr/>
          <p:nvPr/>
        </p:nvSpPr>
        <p:spPr bwMode="gray">
          <a:xfrm>
            <a:off x="3705673" y="1420700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E4391B-A77B-356C-9496-49E8D369A576}"/>
              </a:ext>
            </a:extLst>
          </p:cNvPr>
          <p:cNvSpPr/>
          <p:nvPr/>
        </p:nvSpPr>
        <p:spPr bwMode="gray">
          <a:xfrm>
            <a:off x="5981116" y="3387429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7749559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vider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SAP Cloud ALM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Open Telemetry @ SAP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372F335-B594-4FC8-A2AB-D96DE5A961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6248" b="262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313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C2DB56-DCF2-82B7-01EC-137848CF18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520" y="1557826"/>
            <a:ext cx="3253344" cy="4786653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Now you need to configure your reverse proxy (e.g. </a:t>
            </a:r>
            <a:r>
              <a:rPr lang="en-US" sz="1600" dirty="0" err="1"/>
              <a:t>approuter</a:t>
            </a:r>
            <a:r>
              <a:rPr lang="en-US" sz="1600" dirty="0"/>
              <a:t>) to forward the FESR beacons from UI5</a:t>
            </a:r>
          </a:p>
          <a:p>
            <a:pPr lvl="1"/>
            <a:r>
              <a:rPr lang="en-US" sz="1600" dirty="0"/>
              <a:t>To achieve this you need to configure the /</a:t>
            </a:r>
            <a:r>
              <a:rPr lang="en-US" sz="1600" dirty="0" err="1"/>
              <a:t>fesr</a:t>
            </a:r>
            <a:r>
              <a:rPr lang="en-US" sz="1600" dirty="0"/>
              <a:t> route to be routed to the specific endpoint which will be configured in the next step</a:t>
            </a:r>
          </a:p>
          <a:p>
            <a:pPr lvl="1"/>
            <a:r>
              <a:rPr lang="en-US" sz="1600" dirty="0"/>
              <a:t>Do this by adding the route to the </a:t>
            </a:r>
            <a:r>
              <a:rPr lang="en-US" sz="1600" b="1" dirty="0" err="1"/>
              <a:t>xs-app.json</a:t>
            </a:r>
            <a:r>
              <a:rPr lang="en-US" sz="1600" b="1" dirty="0"/>
              <a:t> </a:t>
            </a:r>
            <a:r>
              <a:rPr lang="en-US" sz="1600" dirty="0"/>
              <a:t>file of your </a:t>
            </a:r>
            <a:r>
              <a:rPr lang="en-US" sz="1600" dirty="0" err="1"/>
              <a:t>ui</a:t>
            </a:r>
            <a:r>
              <a:rPr lang="en-US" sz="1600" dirty="0"/>
              <a:t> component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64AA3-B0AA-649C-A142-88C5DD2B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Configure Application Router (Reverse Proxy)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7C2A3-9408-2FF4-A44B-8FA2B9DB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860" y="1557826"/>
            <a:ext cx="6565344" cy="3295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90315-518E-3791-4434-29DA4A678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54" y="2862169"/>
            <a:ext cx="4585680" cy="348231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9A0796-738F-BD76-A634-B273762A2C2C}"/>
              </a:ext>
            </a:extLst>
          </p:cNvPr>
          <p:cNvSpPr/>
          <p:nvPr/>
        </p:nvSpPr>
        <p:spPr bwMode="gray">
          <a:xfrm>
            <a:off x="3685735" y="1420701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44E059-D656-5A3D-2962-96CD851956E9}"/>
              </a:ext>
            </a:extLst>
          </p:cNvPr>
          <p:cNvSpPr/>
          <p:nvPr/>
        </p:nvSpPr>
        <p:spPr bwMode="gray">
          <a:xfrm>
            <a:off x="6964630" y="2725044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89969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D504CA-2582-EE4A-451D-E81D7B56E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520" y="1557826"/>
            <a:ext cx="3283564" cy="4786653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To receive the FESR and to use the OTEL agents you need to add them as dependencies in the server application</a:t>
            </a:r>
          </a:p>
          <a:p>
            <a:pPr lvl="1"/>
            <a:r>
              <a:rPr lang="en-US" sz="1600" dirty="0"/>
              <a:t>The dependencies are added to the </a:t>
            </a:r>
            <a:r>
              <a:rPr lang="en-US" sz="1600" b="1" dirty="0" err="1"/>
              <a:t>package.json</a:t>
            </a:r>
            <a:r>
              <a:rPr lang="en-US" sz="1600" b="1" dirty="0"/>
              <a:t> </a:t>
            </a:r>
            <a:r>
              <a:rPr lang="en-US" sz="1600" dirty="0"/>
              <a:t>file of your server application</a:t>
            </a:r>
          </a:p>
          <a:p>
            <a:pPr lvl="1"/>
            <a:r>
              <a:rPr lang="en-US" sz="1600" dirty="0"/>
              <a:t>After adding the new dependencies make sure to run an </a:t>
            </a:r>
            <a:r>
              <a:rPr lang="en-US" sz="1600" b="1" dirty="0" err="1"/>
              <a:t>npm</a:t>
            </a:r>
            <a:r>
              <a:rPr lang="en-US" sz="1600" b="1" dirty="0"/>
              <a:t> install</a:t>
            </a:r>
            <a:r>
              <a:rPr lang="en-US" sz="1600" dirty="0"/>
              <a:t> for your servicer application</a:t>
            </a:r>
            <a:endParaRPr lang="en-US" sz="16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75DBD8-9757-62B6-F147-10ED9916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Dependencies to Server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E7D-4635-AFF3-4BBC-F46CF701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653" y="1557825"/>
            <a:ext cx="7176731" cy="3520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6F55F-E743-1A39-2970-EED2456F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36" y="2661450"/>
            <a:ext cx="5367198" cy="36830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06C293-D8EE-1557-381C-79609A30F745}"/>
              </a:ext>
            </a:extLst>
          </p:cNvPr>
          <p:cNvSpPr/>
          <p:nvPr/>
        </p:nvSpPr>
        <p:spPr bwMode="gray">
          <a:xfrm>
            <a:off x="3716528" y="1420701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CBEE53-E18B-26B5-8528-D9928D6D22BC}"/>
              </a:ext>
            </a:extLst>
          </p:cNvPr>
          <p:cNvSpPr/>
          <p:nvPr/>
        </p:nvSpPr>
        <p:spPr bwMode="gray">
          <a:xfrm>
            <a:off x="6183111" y="2524325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864243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BB9397-9189-0E58-B742-E51846AD3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sz="1600" dirty="0"/>
              <a:t>To load the instrumentation for the OTEL agents and the FESR receiver, you need to add a tracer and the </a:t>
            </a:r>
            <a:r>
              <a:rPr lang="en-US" sz="1600" dirty="0" err="1"/>
              <a:t>fesr</a:t>
            </a:r>
            <a:r>
              <a:rPr lang="en-US" sz="1600" dirty="0"/>
              <a:t> receiver to the </a:t>
            </a:r>
            <a:r>
              <a:rPr lang="en-US" sz="1600" b="1" dirty="0"/>
              <a:t>server.js </a:t>
            </a:r>
            <a:r>
              <a:rPr lang="en-US" sz="1600" dirty="0"/>
              <a:t>file of your application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0F794-66C6-8EB0-9C11-69940DE9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69640"/>
            <a:ext cx="11017250" cy="1107996"/>
          </a:xfrm>
        </p:spPr>
        <p:txBody>
          <a:bodyPr/>
          <a:lstStyle/>
          <a:p>
            <a:r>
              <a:rPr lang="en-US" dirty="0"/>
              <a:t>Add a Tracer and the FESR Receiver to the Server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DB87A-FFE0-21F4-2438-A247597BE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4" b="9736"/>
          <a:stretch/>
        </p:blipFill>
        <p:spPr>
          <a:xfrm>
            <a:off x="691531" y="2219218"/>
            <a:ext cx="7792800" cy="361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7E37A-EBAF-DB78-3833-E64E29A0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474" y="2727246"/>
            <a:ext cx="6161882" cy="361723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FA37769-83A0-AC55-D131-B385519C4F28}"/>
              </a:ext>
            </a:extLst>
          </p:cNvPr>
          <p:cNvSpPr/>
          <p:nvPr/>
        </p:nvSpPr>
        <p:spPr bwMode="gray">
          <a:xfrm>
            <a:off x="554406" y="2082094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61C24B-0B46-F4C0-F345-9E7703F975D9}"/>
              </a:ext>
            </a:extLst>
          </p:cNvPr>
          <p:cNvSpPr/>
          <p:nvPr/>
        </p:nvSpPr>
        <p:spPr bwMode="gray">
          <a:xfrm>
            <a:off x="5254349" y="2590120"/>
            <a:ext cx="274249" cy="27424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1897599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3A55F6-9CAB-A3FF-9A18-4BDE9C18D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sz="1600" dirty="0"/>
              <a:t>The last file we need to adjust is the </a:t>
            </a:r>
            <a:r>
              <a:rPr lang="en-US" sz="1600" b="1" dirty="0" err="1"/>
              <a:t>mta.yaml</a:t>
            </a:r>
            <a:endParaRPr lang="en-US" sz="1600" b="1" dirty="0"/>
          </a:p>
          <a:p>
            <a:pPr lvl="1"/>
            <a:r>
              <a:rPr lang="en-US" sz="1600" dirty="0"/>
              <a:t>First we need to add properties to make sure that the instrumentation is loaded correctly</a:t>
            </a:r>
          </a:p>
          <a:p>
            <a:pPr lvl="1"/>
            <a:r>
              <a:rPr lang="en-US" sz="1600" dirty="0"/>
              <a:t>In </a:t>
            </a:r>
            <a:r>
              <a:rPr lang="en-US" sz="1600" dirty="0" err="1"/>
              <a:t>mta.yaml</a:t>
            </a:r>
            <a:r>
              <a:rPr lang="en-US" sz="1600" dirty="0"/>
              <a:t> find the entry for your server application and add the following properties:</a:t>
            </a:r>
          </a:p>
          <a:p>
            <a:pPr lvl="2"/>
            <a:r>
              <a:rPr lang="en-US" sz="1400" dirty="0"/>
              <a:t>SAP_CALM_SERVICE_NAME = &lt;name of your application&gt;</a:t>
            </a:r>
          </a:p>
          <a:p>
            <a:pPr lvl="2"/>
            <a:r>
              <a:rPr lang="en-US" sz="1400" dirty="0"/>
              <a:t>SAP_CALM_SERVICE_TYPE = SAP_CP_CF</a:t>
            </a:r>
          </a:p>
          <a:p>
            <a:pPr lvl="2"/>
            <a:r>
              <a:rPr lang="en-US" sz="1400" dirty="0"/>
              <a:t>OTEL_RESOURCE_ATTRIBUTES = </a:t>
            </a:r>
            <a:r>
              <a:rPr lang="en-US" sz="1400" dirty="0" err="1"/>
              <a:t>sap.tenancy.tenant_id</a:t>
            </a:r>
            <a:r>
              <a:rPr lang="en-US" sz="1400" dirty="0"/>
              <a:t>=&lt;the subaccount id of your custom application&gt;</a:t>
            </a:r>
          </a:p>
          <a:p>
            <a:pPr lvl="1"/>
            <a:r>
              <a:rPr lang="en-US" sz="1600" dirty="0"/>
              <a:t>You find the subaccount ID in </a:t>
            </a:r>
            <a:br>
              <a:rPr lang="en-US" sz="1600" dirty="0"/>
            </a:br>
            <a:r>
              <a:rPr lang="en-US" sz="1600" dirty="0"/>
              <a:t>SAP BTP Cockpit in the </a:t>
            </a:r>
            <a:r>
              <a:rPr lang="en-US" sz="1600" b="1" dirty="0"/>
              <a:t>Overview</a:t>
            </a:r>
            <a:r>
              <a:rPr lang="en-US" sz="1600" dirty="0"/>
              <a:t> screen </a:t>
            </a:r>
            <a:br>
              <a:rPr lang="en-US" sz="1600" dirty="0"/>
            </a:br>
            <a:r>
              <a:rPr lang="en-US" sz="1600" dirty="0"/>
              <a:t>of your subaccount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4A6DE0-49EA-0E04-0A3B-5C1B8853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Properties to </a:t>
            </a:r>
            <a:r>
              <a:rPr lang="en-US" dirty="0" err="1"/>
              <a:t>mta.yaml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A8F0B-E05E-D0F2-0242-4B36A338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47" y="3408682"/>
            <a:ext cx="6837086" cy="29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98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470DE-F147-C41E-1D51-6A94DF2AC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sz="1600" dirty="0"/>
              <a:t>To make sure that your application can use the destination you created earlier, you need to add the destination service as a required resource for your application</a:t>
            </a:r>
          </a:p>
          <a:p>
            <a:pPr lvl="1"/>
            <a:r>
              <a:rPr lang="en-US" sz="1600" dirty="0"/>
              <a:t>This is also done in </a:t>
            </a:r>
            <a:r>
              <a:rPr lang="en-US" sz="1600" b="1" dirty="0" err="1"/>
              <a:t>mta.yaml</a:t>
            </a:r>
            <a:endParaRPr lang="en-US" sz="1600" b="1" dirty="0"/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E70485-77BF-344B-8194-E390C058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destination resource to </a:t>
            </a:r>
            <a:r>
              <a:rPr lang="en-US" dirty="0" err="1"/>
              <a:t>mta.yaml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D203A-70AE-4616-2453-3DFA9AC3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99" y="2160065"/>
            <a:ext cx="7456842" cy="41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37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27A3C9-4611-4A1E-0B0D-5D5B33AA5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sz="1600" dirty="0"/>
              <a:t>After you finished instrumenting your custom application, you can now build and deploy the application again</a:t>
            </a: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3C8E5-A0BD-931D-6B7E-86ACBC6D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Deploy the Custom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6CBE8-218D-C390-5CF1-1C913F19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2" y="2191162"/>
            <a:ext cx="10726319" cy="31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6959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C86BF7-B818-65E0-E53D-4A3C379EA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sz="1600" dirty="0"/>
              <a:t>Once your instrumented application is deployed and running, it will send data to the Data Routing Infrastructure of our new Next Generation Data Collection Infrastructure (NG-DCI)</a:t>
            </a:r>
          </a:p>
          <a:p>
            <a:pPr lvl="1"/>
            <a:r>
              <a:rPr lang="en-US" sz="1600" dirty="0"/>
              <a:t>The data in collected in the context of the SAP BTP Cloud Foundry environment in which the custom application is running</a:t>
            </a:r>
          </a:p>
          <a:p>
            <a:pPr lvl="1"/>
            <a:r>
              <a:rPr lang="en-US" sz="1600" dirty="0"/>
              <a:t>You can activate the monitoring via the </a:t>
            </a:r>
            <a:r>
              <a:rPr lang="en-US" sz="1600" b="1" dirty="0"/>
              <a:t>Configuration</a:t>
            </a:r>
            <a:r>
              <a:rPr lang="en-US" sz="1600" dirty="0"/>
              <a:t> panel in the SAP Cloud ALM monitoring use case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4B104-C9F1-1B73-3CA9-52BD0CAE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Monitoring in SAP Cloud ALM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41AAF-24FA-C237-E780-5330D576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80" y="3027808"/>
            <a:ext cx="8511243" cy="33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33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078DC4-D2A8-9DAB-8D47-A2D346C0DC81}"/>
              </a:ext>
            </a:extLst>
          </p:cNvPr>
          <p:cNvSpPr/>
          <p:nvPr/>
        </p:nvSpPr>
        <p:spPr bwMode="gray">
          <a:xfrm flipH="1">
            <a:off x="1" y="4779039"/>
            <a:ext cx="12192000" cy="2087493"/>
          </a:xfrm>
          <a:prstGeom prst="rect">
            <a:avLst/>
          </a:prstGeom>
          <a:solidFill>
            <a:schemeClr val="accent3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87C42-6706-6FBB-2AE1-4905BECCE986}"/>
              </a:ext>
            </a:extLst>
          </p:cNvPr>
          <p:cNvSpPr txBox="1"/>
          <p:nvPr/>
        </p:nvSpPr>
        <p:spPr>
          <a:xfrm>
            <a:off x="576295" y="2262794"/>
            <a:ext cx="6809426" cy="73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23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Upskill and engage on </a:t>
            </a:r>
            <a:r>
              <a:rPr lang="en-US" sz="2399" b="1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 Business Technology Platform </a:t>
            </a:r>
            <a:endParaRPr lang="en-US" sz="2799" b="1" kern="0" dirty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B26BB36-C94D-6A6D-87E9-24ACD51E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95" y="5139249"/>
            <a:ext cx="807733" cy="80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CB675-FFBB-1703-0E68-8FAD902890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" t="-2559" r="-1131" b="8466"/>
          <a:stretch/>
        </p:blipFill>
        <p:spPr>
          <a:xfrm>
            <a:off x="8131066" y="156442"/>
            <a:ext cx="4353467" cy="67006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7306E59-4BC4-F654-8F12-F789EAD4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69640"/>
            <a:ext cx="11017250" cy="553870"/>
          </a:xfrm>
        </p:spPr>
        <p:txBody>
          <a:bodyPr/>
          <a:lstStyle/>
          <a:p>
            <a:r>
              <a:rPr lang="en-US" sz="3599" dirty="0">
                <a:latin typeface="72" panose="020B0503030000000003" pitchFamily="34" charset="0"/>
                <a:cs typeface="72" panose="020B0503030000000003" pitchFamily="34" charset="0"/>
              </a:rPr>
              <a:t>Make your career growth real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F4901-8E32-6954-8F07-432A85712F08}"/>
              </a:ext>
            </a:extLst>
          </p:cNvPr>
          <p:cNvSpPr txBox="1"/>
          <p:nvPr/>
        </p:nvSpPr>
        <p:spPr>
          <a:xfrm>
            <a:off x="576294" y="3320997"/>
            <a:ext cx="231116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Free learning</a:t>
            </a:r>
            <a:br>
              <a:rPr lang="en-US" sz="19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Upskill and prepare</a:t>
            </a:r>
            <a:b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for certification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E94B6-B45E-5369-71D9-A8B5E81E7ED3}"/>
              </a:ext>
            </a:extLst>
          </p:cNvPr>
          <p:cNvSpPr txBox="1"/>
          <p:nvPr/>
        </p:nvSpPr>
        <p:spPr>
          <a:xfrm>
            <a:off x="3018347" y="3320997"/>
            <a:ext cx="231116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25% discount</a:t>
            </a:r>
            <a:b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On SAP Certification exams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C92A-BC37-ECDD-8B51-6598F24E276C}"/>
              </a:ext>
            </a:extLst>
          </p:cNvPr>
          <p:cNvSpPr txBox="1"/>
          <p:nvPr/>
        </p:nvSpPr>
        <p:spPr>
          <a:xfrm>
            <a:off x="5460401" y="3320997"/>
            <a:ext cx="270987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Expand your network</a:t>
            </a:r>
            <a:br>
              <a:rPr lang="en-US" sz="1600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dirty="0">
                <a:latin typeface="72" panose="020B0503030000000003" pitchFamily="34" charset="0"/>
                <a:cs typeface="72" panose="020B0503030000000003" pitchFamily="34" charset="0"/>
              </a:rPr>
              <a:t>Engage with experts and share knowledge</a:t>
            </a:r>
            <a:endParaRPr lang="en-US" sz="1600" kern="0" dirty="0"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8F646B-DDC9-7BA5-9D74-8CAE1E8FC37B}"/>
              </a:ext>
            </a:extLst>
          </p:cNvPr>
          <p:cNvSpPr txBox="1"/>
          <p:nvPr/>
        </p:nvSpPr>
        <p:spPr>
          <a:xfrm>
            <a:off x="1517249" y="5126396"/>
            <a:ext cx="6417642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 dirty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GET REAL BENEFITS: </a:t>
            </a:r>
            <a:r>
              <a:rPr lang="en-US" sz="1400" b="1" kern="0" dirty="0">
                <a:solidFill>
                  <a:schemeClr val="accent1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learning.sap.com/teched</a:t>
            </a:r>
            <a:endParaRPr lang="en-US" sz="1400" b="1" kern="0" dirty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4D5D0-552A-A7AF-2F2D-162753910E1F}"/>
              </a:ext>
            </a:extLst>
          </p:cNvPr>
          <p:cNvSpPr txBox="1"/>
          <p:nvPr/>
        </p:nvSpPr>
        <p:spPr>
          <a:xfrm>
            <a:off x="2320952" y="5498742"/>
            <a:ext cx="2606957" cy="73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 dirty="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Of IT certification candidates received salary increases after earning a certification*</a:t>
            </a:r>
            <a:endParaRPr lang="en-US" sz="1600" baseline="30000" dirty="0">
              <a:latin typeface="72" panose="020B0503030000000003" pitchFamily="34" charset="0"/>
              <a:ea typeface="Arial"/>
              <a:cs typeface="72" panose="020B0503030000000003" pitchFamily="34" charset="0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1E17CA-CB33-F4B0-1055-DB4732EB3F1F}"/>
              </a:ext>
            </a:extLst>
          </p:cNvPr>
          <p:cNvSpPr txBox="1"/>
          <p:nvPr/>
        </p:nvSpPr>
        <p:spPr>
          <a:xfrm>
            <a:off x="1517248" y="5411045"/>
            <a:ext cx="853869" cy="52308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1088122">
              <a:buClr>
                <a:srgbClr val="F0AB00"/>
              </a:buClr>
              <a:buSzPct val="80000"/>
              <a:defRPr/>
            </a:pPr>
            <a:r>
              <a:rPr lang="en-US" sz="2799" b="1" kern="0" dirty="0">
                <a:solidFill>
                  <a:schemeClr val="accent1"/>
                </a:solidFill>
                <a:ea typeface="Arial Unicode MS" pitchFamily="34" charset="-128"/>
              </a:rPr>
              <a:t>37%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4A9089-A3AA-567E-64EF-953370BD809B}"/>
              </a:ext>
            </a:extLst>
          </p:cNvPr>
          <p:cNvSpPr txBox="1"/>
          <p:nvPr/>
        </p:nvSpPr>
        <p:spPr>
          <a:xfrm>
            <a:off x="6064004" y="5498742"/>
            <a:ext cx="1817548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 dirty="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Are more confident in their abilities</a:t>
            </a:r>
            <a:r>
              <a:rPr lang="en-US" sz="1600" baseline="30000" dirty="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64F31C-39EC-D7A6-C184-1D0C3070F6A1}"/>
              </a:ext>
            </a:extLst>
          </p:cNvPr>
          <p:cNvSpPr txBox="1"/>
          <p:nvPr/>
        </p:nvSpPr>
        <p:spPr>
          <a:xfrm>
            <a:off x="5265144" y="5411045"/>
            <a:ext cx="853118" cy="52308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1088122">
              <a:spcBef>
                <a:spcPts val="0"/>
              </a:spcBef>
              <a:buClr>
                <a:srgbClr val="F0AB00"/>
              </a:buClr>
              <a:buSzPct val="80000"/>
              <a:defRPr/>
            </a:pPr>
            <a:r>
              <a:rPr lang="en-US" sz="2799" b="1" kern="0" dirty="0">
                <a:solidFill>
                  <a:schemeClr val="accent1"/>
                </a:solidFill>
                <a:ea typeface="Arial Unicode MS" pitchFamily="34" charset="-128"/>
              </a:rPr>
              <a:t>92%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F1302-37D2-F746-2668-F1DFE3227C27}"/>
              </a:ext>
            </a:extLst>
          </p:cNvPr>
          <p:cNvSpPr txBox="1"/>
          <p:nvPr/>
        </p:nvSpPr>
        <p:spPr>
          <a:xfrm>
            <a:off x="578195" y="6579238"/>
            <a:ext cx="285596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700" kern="0" dirty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</a:rPr>
              <a:t>*“</a:t>
            </a:r>
            <a:r>
              <a:rPr lang="en-GB" sz="700" kern="0" dirty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  <a:hlinkClick r:id="rId7"/>
              </a:rPr>
              <a:t>2023 Value of IT Certification Candidate Report</a:t>
            </a:r>
            <a:r>
              <a:rPr lang="en-GB" sz="700" kern="0" dirty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</a:rPr>
              <a:t>,” Pearson VUE, 2023.</a:t>
            </a:r>
            <a:endParaRPr lang="en-US" sz="700" dirty="0">
              <a:solidFill>
                <a:schemeClr val="tx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727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ank you">
            <a:extLst>
              <a:ext uri="{FF2B5EF4-FFF2-40B4-BE49-F238E27FC236}">
                <a16:creationId xmlns:a16="http://schemas.microsoft.com/office/drawing/2014/main" id="{C05667E3-E4EE-94FB-6E98-80370A1D83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56506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items"/>
          <p:cNvSpPr>
            <a:spLocks noGrp="1"/>
          </p:cNvSpPr>
          <p:nvPr>
            <p:ph type="body" sz="quarter" idx="10"/>
          </p:nvPr>
        </p:nvSpPr>
        <p:spPr bwMode="gray">
          <a:xfrm>
            <a:off x="503869" y="1557825"/>
            <a:ext cx="11182288" cy="4777418"/>
          </a:xfrm>
        </p:spPr>
        <p:txBody>
          <a:bodyPr/>
          <a:lstStyle/>
          <a:p>
            <a:r>
              <a:rPr lang="en-US" dirty="0"/>
              <a:t>SAP Cloud ALM for Operations</a:t>
            </a:r>
          </a:p>
          <a:p>
            <a:pPr lvl="1"/>
            <a:r>
              <a:rPr lang="en-US" dirty="0"/>
              <a:t>Overview</a:t>
            </a:r>
          </a:p>
          <a:p>
            <a:r>
              <a:rPr lang="en-US" dirty="0"/>
              <a:t>Next Generation Data Collection Infrastructure</a:t>
            </a:r>
          </a:p>
          <a:p>
            <a:pPr lvl="1"/>
            <a:r>
              <a:rPr lang="en-US" dirty="0"/>
              <a:t>Overview</a:t>
            </a:r>
          </a:p>
          <a:p>
            <a:r>
              <a:rPr lang="en-US" dirty="0"/>
              <a:t>Hands-on</a:t>
            </a:r>
          </a:p>
          <a:p>
            <a:pPr lvl="1"/>
            <a:r>
              <a:rPr lang="en-US" dirty="0"/>
              <a:t>Set up Monitoring with SAP Cloud ALM</a:t>
            </a:r>
          </a:p>
        </p:txBody>
      </p:sp>
      <p:sp>
        <p:nvSpPr>
          <p:cNvPr id="2" name="Agenda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E146-C293-83C8-82BD-8B2D80429B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999" dirty="0"/>
              <a:t>SAP Cloud ALM for Operations</a:t>
            </a:r>
          </a:p>
        </p:txBody>
      </p:sp>
    </p:spTree>
    <p:extLst>
      <p:ext uri="{BB962C8B-B14F-4D97-AF65-F5344CB8AC3E}">
        <p14:creationId xmlns:p14="http://schemas.microsoft.com/office/powerpoint/2010/main" val="333420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F09B1D-52F1-4E45-9400-B5863ECCE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520" y="2420329"/>
            <a:ext cx="6564334" cy="3924150"/>
          </a:xfr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65175" lvl="2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 dirty="0"/>
              <a:t>SAP Cloud ALM empowers customers to </a:t>
            </a:r>
            <a:r>
              <a:rPr lang="en-US" sz="1799" b="1" dirty="0">
                <a:solidFill>
                  <a:srgbClr val="0070C0"/>
                </a:solidFill>
              </a:rPr>
              <a:t>understand health of SAP business solutions</a:t>
            </a:r>
            <a:r>
              <a:rPr lang="en-US" sz="1799" dirty="0"/>
              <a:t>:</a:t>
            </a:r>
          </a:p>
          <a:p>
            <a:pPr marL="646184" lvl="3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Provides </a:t>
            </a:r>
            <a:r>
              <a:rPr lang="en-US" sz="1600" b="1" dirty="0">
                <a:solidFill>
                  <a:srgbClr val="0070C0"/>
                </a:solidFill>
              </a:rPr>
              <a:t>full stack monitoring and alerting </a:t>
            </a:r>
            <a:r>
              <a:rPr lang="en-US" sz="1600" dirty="0"/>
              <a:t>covering business processes, integration, users, jobs &amp; tasks, applications, and health of services and systems</a:t>
            </a:r>
          </a:p>
          <a:p>
            <a:pPr marL="646184" lvl="3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Allows to conduct </a:t>
            </a:r>
            <a:r>
              <a:rPr lang="en-US" sz="1600" b="1" dirty="0">
                <a:solidFill>
                  <a:srgbClr val="0070C0"/>
                </a:solidFill>
              </a:rPr>
              <a:t>root cause analysis </a:t>
            </a:r>
            <a:r>
              <a:rPr lang="en-US" sz="1600" dirty="0"/>
              <a:t>on different levels via embedded dashboards</a:t>
            </a:r>
          </a:p>
          <a:p>
            <a:pPr marL="646184" lvl="3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Acts as </a:t>
            </a:r>
            <a:r>
              <a:rPr lang="en-US" sz="1600" b="1" dirty="0">
                <a:solidFill>
                  <a:srgbClr val="0070C0"/>
                </a:solidFill>
              </a:rPr>
              <a:t>collaboration platform between LOB and IT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044E0-E97E-DBE1-826C-5CCB3F46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69640"/>
            <a:ext cx="11017250" cy="1107996"/>
          </a:xfrm>
        </p:spPr>
        <p:txBody>
          <a:bodyPr/>
          <a:lstStyle/>
          <a:p>
            <a:r>
              <a:rPr lang="en-US" dirty="0"/>
              <a:t>SAP Cloud ALM for Operations – Value Proposition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E8852-60D4-49DE-900D-84DD6438D1BD}"/>
              </a:ext>
            </a:extLst>
          </p:cNvPr>
          <p:cNvSpPr/>
          <p:nvPr/>
        </p:nvSpPr>
        <p:spPr bwMode="gray">
          <a:xfrm>
            <a:off x="585636" y="1486752"/>
            <a:ext cx="11017250" cy="647662"/>
          </a:xfrm>
          <a:prstGeom prst="rect">
            <a:avLst/>
          </a:prstGeom>
          <a:solidFill>
            <a:schemeClr val="bg2">
              <a:alpha val="7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2539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998" b="1" kern="0" dirty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Ensures business continuity - Keeps the lights on - Increases operations efficiency - Predicts critical situations - Provides status events for business services - Reduces TCO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A635574-EE94-4301-8083-BF891665A673}"/>
              </a:ext>
            </a:extLst>
          </p:cNvPr>
          <p:cNvSpPr txBox="1">
            <a:spLocks/>
          </p:cNvSpPr>
          <p:nvPr/>
        </p:nvSpPr>
        <p:spPr bwMode="black">
          <a:xfrm>
            <a:off x="501521" y="4784627"/>
            <a:ext cx="11015084" cy="3185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75" lvl="2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SAP Cloud ALM enables </a:t>
            </a:r>
            <a:r>
              <a:rPr lang="en-US" sz="1799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operations automation </a:t>
            </a:r>
            <a:r>
              <a:rPr lang="en-US" sz="1799" dirty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by integrating existing automation solutions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549904-FC51-44E1-9AFF-AC1A19780272}"/>
              </a:ext>
            </a:extLst>
          </p:cNvPr>
          <p:cNvSpPr txBox="1">
            <a:spLocks/>
          </p:cNvSpPr>
          <p:nvPr/>
        </p:nvSpPr>
        <p:spPr bwMode="black">
          <a:xfrm>
            <a:off x="501521" y="5219223"/>
            <a:ext cx="11015084" cy="5741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75" lvl="2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SAP Cloud ALM introduces </a:t>
            </a:r>
            <a:r>
              <a:rPr lang="en-US" sz="1799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intelligent event processing </a:t>
            </a:r>
            <a:r>
              <a:rPr lang="en-US" sz="1799" dirty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as central routing infrastructure to enable </a:t>
            </a:r>
            <a:r>
              <a:rPr lang="en-US" sz="1799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event correlation </a:t>
            </a:r>
            <a:r>
              <a:rPr lang="en-US" sz="1799" dirty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and </a:t>
            </a:r>
            <a:r>
              <a:rPr lang="en-US" sz="1799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intelligent alerting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5D4023-0B8F-428A-9061-4D5E3D26A82C}"/>
              </a:ext>
            </a:extLst>
          </p:cNvPr>
          <p:cNvSpPr txBox="1">
            <a:spLocks/>
          </p:cNvSpPr>
          <p:nvPr/>
        </p:nvSpPr>
        <p:spPr bwMode="black">
          <a:xfrm>
            <a:off x="501521" y="5909393"/>
            <a:ext cx="11015084" cy="5741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75" lvl="2" indent="-28557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SAP Cloud ALM provides </a:t>
            </a:r>
            <a:r>
              <a:rPr lang="en-US" sz="1799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transparency regarding the health of business services </a:t>
            </a:r>
            <a:r>
              <a:rPr lang="en-US" sz="1799" dirty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including event calendar and service level management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A54ECA8F-9E32-A904-7A75-01052C4E02FE}"/>
              </a:ext>
            </a:extLst>
          </p:cNvPr>
          <p:cNvGrpSpPr/>
          <p:nvPr/>
        </p:nvGrpSpPr>
        <p:grpSpPr>
          <a:xfrm>
            <a:off x="7200304" y="2385442"/>
            <a:ext cx="4300450" cy="2319994"/>
            <a:chOff x="6377355" y="270692"/>
            <a:chExt cx="1969476" cy="1007124"/>
          </a:xfrm>
          <a:solidFill>
            <a:srgbClr val="00B0F0"/>
          </a:solidFill>
        </p:grpSpPr>
        <p:sp>
          <p:nvSpPr>
            <p:cNvPr id="16" name="Rectangle: Rounded Corners 13">
              <a:extLst>
                <a:ext uri="{FF2B5EF4-FFF2-40B4-BE49-F238E27FC236}">
                  <a16:creationId xmlns:a16="http://schemas.microsoft.com/office/drawing/2014/main" id="{F63FD594-4C5D-0C3E-F299-965B9C3459E1}"/>
                </a:ext>
              </a:extLst>
            </p:cNvPr>
            <p:cNvSpPr/>
            <p:nvPr/>
          </p:nvSpPr>
          <p:spPr bwMode="gray">
            <a:xfrm>
              <a:off x="6377355" y="270692"/>
              <a:ext cx="1969476" cy="1007124"/>
            </a:xfrm>
            <a:prstGeom prst="round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7C4495FE-E84C-263A-96BB-C4FE94932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855" y="349398"/>
              <a:ext cx="1753191" cy="79331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14719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7CDB09AC-B41F-480B-851E-D18887B0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0" y="470410"/>
            <a:ext cx="11014382" cy="369108"/>
          </a:xfrm>
        </p:spPr>
        <p:txBody>
          <a:bodyPr/>
          <a:lstStyle/>
          <a:p>
            <a:r>
              <a:rPr lang="en-US" sz="2399" dirty="0"/>
              <a:t>SAP Cloud ALM for Operations – Functional Overview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54595F-3EC1-4126-891E-EB774878F170}"/>
              </a:ext>
            </a:extLst>
          </p:cNvPr>
          <p:cNvSpPr/>
          <p:nvPr/>
        </p:nvSpPr>
        <p:spPr bwMode="gray">
          <a:xfrm>
            <a:off x="787770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9FF5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Inbound     Integration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E620070-7764-45AB-9C1E-322638D8B66F}"/>
              </a:ext>
            </a:extLst>
          </p:cNvPr>
          <p:cNvSpPr/>
          <p:nvPr/>
        </p:nvSpPr>
        <p:spPr bwMode="gray">
          <a:xfrm>
            <a:off x="3101520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70F2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Problem Detection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80129F8-862E-4343-B1A4-933D71933FEC}"/>
              </a:ext>
            </a:extLst>
          </p:cNvPr>
          <p:cNvSpPr/>
          <p:nvPr/>
        </p:nvSpPr>
        <p:spPr bwMode="gray">
          <a:xfrm>
            <a:off x="5564379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70F2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Problem Routing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9458594-7F5A-4E0B-9A77-0AE59FFF1D6C}"/>
              </a:ext>
            </a:extLst>
          </p:cNvPr>
          <p:cNvSpPr/>
          <p:nvPr/>
        </p:nvSpPr>
        <p:spPr bwMode="gray">
          <a:xfrm>
            <a:off x="7878128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70F2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Problem Resolution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0E23612-BE5A-4BF3-A625-637C45AAE339}"/>
              </a:ext>
            </a:extLst>
          </p:cNvPr>
          <p:cNvSpPr/>
          <p:nvPr/>
        </p:nvSpPr>
        <p:spPr bwMode="gray">
          <a:xfrm>
            <a:off x="10120126" y="6056146"/>
            <a:ext cx="1158706" cy="438691"/>
          </a:xfrm>
          <a:prstGeom prst="roundRect">
            <a:avLst/>
          </a:prstGeom>
          <a:solidFill>
            <a:schemeClr val="bg1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70F2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Outbound Integration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0900BE4E-E1CC-F0A6-A049-610661763246}"/>
              </a:ext>
            </a:extLst>
          </p:cNvPr>
          <p:cNvGrpSpPr>
            <a:grpSpLocks noChangeAspect="1"/>
          </p:cNvGrpSpPr>
          <p:nvPr/>
        </p:nvGrpSpPr>
        <p:grpSpPr>
          <a:xfrm>
            <a:off x="483193" y="1359844"/>
            <a:ext cx="10957037" cy="4552160"/>
            <a:chOff x="41706" y="823044"/>
            <a:chExt cx="12071417" cy="5015135"/>
          </a:xfrm>
        </p:grpSpPr>
        <p:sp>
          <p:nvSpPr>
            <p:cNvPr id="76" name="Flowchart: Delay 6">
              <a:extLst>
                <a:ext uri="{FF2B5EF4-FFF2-40B4-BE49-F238E27FC236}">
                  <a16:creationId xmlns:a16="http://schemas.microsoft.com/office/drawing/2014/main" id="{2CCB67A0-4C25-F272-DD8C-E6187FE39534}"/>
                </a:ext>
              </a:extLst>
            </p:cNvPr>
            <p:cNvSpPr/>
            <p:nvPr/>
          </p:nvSpPr>
          <p:spPr bwMode="gray">
            <a:xfrm rot="16200000">
              <a:off x="5772061" y="-3208944"/>
              <a:ext cx="629697" cy="8693674"/>
            </a:xfrm>
            <a:prstGeom prst="flowChartDelay">
              <a:avLst/>
            </a:prstGeom>
            <a:solidFill>
              <a:schemeClr val="bg2">
                <a:lumMod val="60000"/>
                <a:lumOff val="40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t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600" kern="0" err="1">
                <a:solidFill>
                  <a:srgbClr val="0070C0"/>
                </a:solidFill>
                <a:ea typeface="Arial Unicode MS" pitchFamily="34" charset="-128"/>
              </a:endParaRPr>
            </a:p>
          </p:txBody>
        </p:sp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649D7379-86A5-EC79-A264-074ECE7CF9E9}"/>
                </a:ext>
              </a:extLst>
            </p:cNvPr>
            <p:cNvSpPr/>
            <p:nvPr/>
          </p:nvSpPr>
          <p:spPr bwMode="gray">
            <a:xfrm>
              <a:off x="5054077" y="876877"/>
              <a:ext cx="2317105" cy="512583"/>
            </a:xfrm>
            <a:prstGeom prst="rect">
              <a:avLst/>
            </a:prstGeom>
            <a:solidFill>
              <a:srgbClr val="BAE7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 dirty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Business Service Management</a:t>
              </a:r>
              <a:endParaRPr lang="en-US" sz="16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9" name="Graphic 42" descr="Brain">
              <a:extLst>
                <a:ext uri="{FF2B5EF4-FFF2-40B4-BE49-F238E27FC236}">
                  <a16:creationId xmlns:a16="http://schemas.microsoft.com/office/drawing/2014/main" id="{B17F550C-4A53-23E7-6636-BB6C088C2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9726" y="3304367"/>
              <a:ext cx="1516442" cy="1516442"/>
            </a:xfrm>
            <a:prstGeom prst="rect">
              <a:avLst/>
            </a:prstGeom>
          </p:spPr>
        </p:pic>
        <p:sp>
          <p:nvSpPr>
            <p:cNvPr id="10" name="TextBox 46">
              <a:extLst>
                <a:ext uri="{FF2B5EF4-FFF2-40B4-BE49-F238E27FC236}">
                  <a16:creationId xmlns:a16="http://schemas.microsoft.com/office/drawing/2014/main" id="{70411731-B40B-441F-4E46-376A4D854495}"/>
                </a:ext>
              </a:extLst>
            </p:cNvPr>
            <p:cNvSpPr txBox="1"/>
            <p:nvPr/>
          </p:nvSpPr>
          <p:spPr>
            <a:xfrm>
              <a:off x="5529094" y="2487378"/>
              <a:ext cx="1497708" cy="8135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Intelligent Event Processing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Block Arc 49">
              <a:extLst>
                <a:ext uri="{FF2B5EF4-FFF2-40B4-BE49-F238E27FC236}">
                  <a16:creationId xmlns:a16="http://schemas.microsoft.com/office/drawing/2014/main" id="{C7D92DE9-DBCC-C0DC-74C6-D9E9DFD7B1AC}"/>
                </a:ext>
              </a:extLst>
            </p:cNvPr>
            <p:cNvSpPr/>
            <p:nvPr/>
          </p:nvSpPr>
          <p:spPr bwMode="gray">
            <a:xfrm rot="16200000">
              <a:off x="-145275" y="1820600"/>
              <a:ext cx="3634628" cy="3072314"/>
            </a:xfrm>
            <a:prstGeom prst="blockArc">
              <a:avLst>
                <a:gd name="adj1" fmla="val 10784376"/>
                <a:gd name="adj2" fmla="val 0"/>
                <a:gd name="adj3" fmla="val 25000"/>
              </a:avLst>
            </a:prstGeom>
            <a:solidFill>
              <a:schemeClr val="bg2">
                <a:lumMod val="60000"/>
                <a:lumOff val="40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t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Block Arc 54">
              <a:extLst>
                <a:ext uri="{FF2B5EF4-FFF2-40B4-BE49-F238E27FC236}">
                  <a16:creationId xmlns:a16="http://schemas.microsoft.com/office/drawing/2014/main" id="{2E2E4765-EFBD-BF9A-35EF-62F79D40751A}"/>
                </a:ext>
              </a:extLst>
            </p:cNvPr>
            <p:cNvSpPr/>
            <p:nvPr/>
          </p:nvSpPr>
          <p:spPr bwMode="gray">
            <a:xfrm rot="5400000">
              <a:off x="8678085" y="1739033"/>
              <a:ext cx="3634624" cy="3235453"/>
            </a:xfrm>
            <a:prstGeom prst="blockArc">
              <a:avLst/>
            </a:prstGeom>
            <a:solidFill>
              <a:srgbClr val="BAE7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b="1" kern="0">
                <a:solidFill>
                  <a:srgbClr val="0070C0"/>
                </a:solidFill>
                <a:ea typeface="Arial Unicode MS" pitchFamily="34" charset="-128"/>
              </a:endParaRPr>
            </a:p>
          </p:txBody>
        </p:sp>
        <p:sp>
          <p:nvSpPr>
            <p:cNvPr id="13" name="Rectangle 56">
              <a:extLst>
                <a:ext uri="{FF2B5EF4-FFF2-40B4-BE49-F238E27FC236}">
                  <a16:creationId xmlns:a16="http://schemas.microsoft.com/office/drawing/2014/main" id="{C488B7ED-1794-745C-405C-FA13E888D10B}"/>
                </a:ext>
              </a:extLst>
            </p:cNvPr>
            <p:cNvSpPr/>
            <p:nvPr/>
          </p:nvSpPr>
          <p:spPr bwMode="gray">
            <a:xfrm>
              <a:off x="2115561" y="4836369"/>
              <a:ext cx="2757174" cy="308013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Health Monitoring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Rectangle 57">
              <a:extLst>
                <a:ext uri="{FF2B5EF4-FFF2-40B4-BE49-F238E27FC236}">
                  <a16:creationId xmlns:a16="http://schemas.microsoft.com/office/drawing/2014/main" id="{915178B0-6972-1307-57F7-A9E70057927F}"/>
                </a:ext>
              </a:extLst>
            </p:cNvPr>
            <p:cNvSpPr/>
            <p:nvPr/>
          </p:nvSpPr>
          <p:spPr bwMode="gray">
            <a:xfrm>
              <a:off x="2115561" y="3532820"/>
              <a:ext cx="2757174" cy="59020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Job &amp; Automation Monitoring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58">
              <a:extLst>
                <a:ext uri="{FF2B5EF4-FFF2-40B4-BE49-F238E27FC236}">
                  <a16:creationId xmlns:a16="http://schemas.microsoft.com/office/drawing/2014/main" id="{ED1EF1F9-A970-EA20-0E84-66D0B33417B2}"/>
                </a:ext>
              </a:extLst>
            </p:cNvPr>
            <p:cNvSpPr/>
            <p:nvPr/>
          </p:nvSpPr>
          <p:spPr bwMode="gray">
            <a:xfrm>
              <a:off x="2115561" y="2153236"/>
              <a:ext cx="2757174" cy="629697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</a:rPr>
                <a:t>Integration &amp; Exception Monitoring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</a:endParaRPr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4C64D959-1483-F0AE-CBAA-CD38576CEADA}"/>
                </a:ext>
              </a:extLst>
            </p:cNvPr>
            <p:cNvSpPr/>
            <p:nvPr/>
          </p:nvSpPr>
          <p:spPr bwMode="gray">
            <a:xfrm>
              <a:off x="2115561" y="2872651"/>
              <a:ext cx="2757174" cy="591054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/>
                  <a:cs typeface="Arial Unicode MS"/>
                </a:rPr>
                <a:t>Synthetic &amp; Real     User Monitoring</a:t>
              </a:r>
              <a:endParaRPr lang="en-US" sz="1600" kern="0">
                <a:solidFill>
                  <a:srgbClr val="0070C0"/>
                </a:solidFill>
                <a:ea typeface="Arial Unicode MS"/>
                <a:cs typeface="Arial Unicode MS"/>
              </a:endParaRPr>
            </a:p>
          </p:txBody>
        </p:sp>
        <p:sp>
          <p:nvSpPr>
            <p:cNvPr id="17" name="Rectangle 60">
              <a:extLst>
                <a:ext uri="{FF2B5EF4-FFF2-40B4-BE49-F238E27FC236}">
                  <a16:creationId xmlns:a16="http://schemas.microsoft.com/office/drawing/2014/main" id="{584165D7-E788-0D37-4CFA-E173E1FBA3CB}"/>
                </a:ext>
              </a:extLst>
            </p:cNvPr>
            <p:cNvSpPr/>
            <p:nvPr/>
          </p:nvSpPr>
          <p:spPr bwMode="gray">
            <a:xfrm>
              <a:off x="2115561" y="1509755"/>
              <a:ext cx="2757174" cy="58001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Business Process Monitoring</a:t>
              </a:r>
            </a:p>
          </p:txBody>
        </p:sp>
        <p:sp>
          <p:nvSpPr>
            <p:cNvPr id="18" name="Rectangle 61">
              <a:extLst>
                <a:ext uri="{FF2B5EF4-FFF2-40B4-BE49-F238E27FC236}">
                  <a16:creationId xmlns:a16="http://schemas.microsoft.com/office/drawing/2014/main" id="{72E5C10B-5BD2-8B3C-E0E9-9E9928B4B42D}"/>
                </a:ext>
              </a:extLst>
            </p:cNvPr>
            <p:cNvSpPr/>
            <p:nvPr/>
          </p:nvSpPr>
          <p:spPr bwMode="gray">
            <a:xfrm>
              <a:off x="7875585" y="4514827"/>
              <a:ext cx="1822569" cy="629555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ts val="12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Operations Automation </a:t>
              </a:r>
            </a:p>
          </p:txBody>
        </p:sp>
        <p:sp>
          <p:nvSpPr>
            <p:cNvPr id="19" name="Rectangle 62">
              <a:extLst>
                <a:ext uri="{FF2B5EF4-FFF2-40B4-BE49-F238E27FC236}">
                  <a16:creationId xmlns:a16="http://schemas.microsoft.com/office/drawing/2014/main" id="{7BFEAC06-9944-4EB3-1071-F3D931BB17EC}"/>
                </a:ext>
              </a:extLst>
            </p:cNvPr>
            <p:cNvSpPr/>
            <p:nvPr/>
          </p:nvSpPr>
          <p:spPr bwMode="gray">
            <a:xfrm>
              <a:off x="7875585" y="1509755"/>
              <a:ext cx="1822569" cy="580351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 dirty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Alert   Management  </a:t>
              </a:r>
              <a:endParaRPr lang="en-US" sz="1600" kern="0" dirty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C63350CC-77BD-2FB0-B608-774BE5D12886}"/>
                </a:ext>
              </a:extLst>
            </p:cNvPr>
            <p:cNvSpPr/>
            <p:nvPr/>
          </p:nvSpPr>
          <p:spPr bwMode="gray">
            <a:xfrm>
              <a:off x="4846549" y="5393439"/>
              <a:ext cx="2862796" cy="314662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Analytics &amp; Intelligence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AA55651-4518-30E5-51BA-6D3B021002F3}"/>
                </a:ext>
              </a:extLst>
            </p:cNvPr>
            <p:cNvSpPr/>
            <p:nvPr/>
          </p:nvSpPr>
          <p:spPr bwMode="gray">
            <a:xfrm>
              <a:off x="7875585" y="2588231"/>
              <a:ext cx="1822569" cy="580351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Notification  Management  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TextBox 73">
              <a:extLst>
                <a:ext uri="{FF2B5EF4-FFF2-40B4-BE49-F238E27FC236}">
                  <a16:creationId xmlns:a16="http://schemas.microsoft.com/office/drawing/2014/main" id="{C36BB602-3252-6ABE-3EE2-CBE0CE3BC56A}"/>
                </a:ext>
              </a:extLst>
            </p:cNvPr>
            <p:cNvSpPr txBox="1"/>
            <p:nvPr/>
          </p:nvSpPr>
          <p:spPr>
            <a:xfrm>
              <a:off x="8236529" y="921687"/>
              <a:ext cx="1100680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Event Calendar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74">
              <a:extLst>
                <a:ext uri="{FF2B5EF4-FFF2-40B4-BE49-F238E27FC236}">
                  <a16:creationId xmlns:a16="http://schemas.microsoft.com/office/drawing/2014/main" id="{111D1217-A406-4FF4-6C0C-D3014AC440CF}"/>
                </a:ext>
              </a:extLst>
            </p:cNvPr>
            <p:cNvSpPr txBox="1"/>
            <p:nvPr/>
          </p:nvSpPr>
          <p:spPr>
            <a:xfrm>
              <a:off x="2887029" y="921687"/>
              <a:ext cx="1145860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Service Level Management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1CBE7225-2E09-4D00-F29D-7F8696140DCF}"/>
                </a:ext>
              </a:extLst>
            </p:cNvPr>
            <p:cNvSpPr txBox="1"/>
            <p:nvPr/>
          </p:nvSpPr>
          <p:spPr>
            <a:xfrm>
              <a:off x="395499" y="4086315"/>
              <a:ext cx="757291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Events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0F891567-FB67-D95D-6514-2D8E303E5753}"/>
                </a:ext>
              </a:extLst>
            </p:cNvPr>
            <p:cNvSpPr txBox="1"/>
            <p:nvPr/>
          </p:nvSpPr>
          <p:spPr>
            <a:xfrm>
              <a:off x="41706" y="3283588"/>
              <a:ext cx="973829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Log</a:t>
              </a:r>
              <a:b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Entries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E108E1E4-6571-0173-FAA3-6D2730799498}"/>
                </a:ext>
              </a:extLst>
            </p:cNvPr>
            <p:cNvSpPr txBox="1"/>
            <p:nvPr/>
          </p:nvSpPr>
          <p:spPr>
            <a:xfrm>
              <a:off x="789313" y="1908102"/>
              <a:ext cx="769264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Metrics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4" name="TextBox 29">
              <a:extLst>
                <a:ext uri="{FF2B5EF4-FFF2-40B4-BE49-F238E27FC236}">
                  <a16:creationId xmlns:a16="http://schemas.microsoft.com/office/drawing/2014/main" id="{80ACADC8-687C-9D3D-9A6D-4F1F57223AE7}"/>
                </a:ext>
              </a:extLst>
            </p:cNvPr>
            <p:cNvSpPr txBox="1"/>
            <p:nvPr/>
          </p:nvSpPr>
          <p:spPr>
            <a:xfrm>
              <a:off x="159634" y="2497895"/>
              <a:ext cx="973829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Config Items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0A1F096B-734A-97A7-4428-F739D90D3A5E}"/>
                </a:ext>
              </a:extLst>
            </p:cNvPr>
            <p:cNvSpPr txBox="1"/>
            <p:nvPr/>
          </p:nvSpPr>
          <p:spPr>
            <a:xfrm>
              <a:off x="878584" y="4651109"/>
              <a:ext cx="674914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Alerts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F916AFA7-6BDD-15FE-00EF-4F0129DFC5FD}"/>
                </a:ext>
              </a:extLst>
            </p:cNvPr>
            <p:cNvSpPr txBox="1"/>
            <p:nvPr/>
          </p:nvSpPr>
          <p:spPr>
            <a:xfrm>
              <a:off x="11168274" y="3858697"/>
              <a:ext cx="808200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Analytics Data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4" name="TextBox 34">
              <a:extLst>
                <a:ext uri="{FF2B5EF4-FFF2-40B4-BE49-F238E27FC236}">
                  <a16:creationId xmlns:a16="http://schemas.microsoft.com/office/drawing/2014/main" id="{AFC1E0BF-388E-1B7E-CB80-444EEC1BBE21}"/>
                </a:ext>
              </a:extLst>
            </p:cNvPr>
            <p:cNvSpPr txBox="1"/>
            <p:nvPr/>
          </p:nvSpPr>
          <p:spPr>
            <a:xfrm>
              <a:off x="10590802" y="4454910"/>
              <a:ext cx="935617" cy="406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Operations Flows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6" name="TextBox 35">
              <a:extLst>
                <a:ext uri="{FF2B5EF4-FFF2-40B4-BE49-F238E27FC236}">
                  <a16:creationId xmlns:a16="http://schemas.microsoft.com/office/drawing/2014/main" id="{929FD6D1-E71D-948B-470B-1C4B8AE2D95C}"/>
                </a:ext>
              </a:extLst>
            </p:cNvPr>
            <p:cNvSpPr txBox="1"/>
            <p:nvPr/>
          </p:nvSpPr>
          <p:spPr>
            <a:xfrm>
              <a:off x="11297034" y="2837559"/>
              <a:ext cx="769201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Tickets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6" name="TextBox 37">
              <a:extLst>
                <a:ext uri="{FF2B5EF4-FFF2-40B4-BE49-F238E27FC236}">
                  <a16:creationId xmlns:a16="http://schemas.microsoft.com/office/drawing/2014/main" id="{3EEB0545-2DEC-D7B2-E64A-5C7FF07D1C61}"/>
                </a:ext>
              </a:extLst>
            </p:cNvPr>
            <p:cNvSpPr txBox="1"/>
            <p:nvPr/>
          </p:nvSpPr>
          <p:spPr>
            <a:xfrm>
              <a:off x="10714009" y="1896226"/>
              <a:ext cx="584959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Emails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7" name="TextBox 38">
              <a:extLst>
                <a:ext uri="{FF2B5EF4-FFF2-40B4-BE49-F238E27FC236}">
                  <a16:creationId xmlns:a16="http://schemas.microsoft.com/office/drawing/2014/main" id="{234C9071-AFFA-361C-7D3E-DD157BDC551F}"/>
                </a:ext>
              </a:extLst>
            </p:cNvPr>
            <p:cNvSpPr txBox="1"/>
            <p:nvPr/>
          </p:nvSpPr>
          <p:spPr>
            <a:xfrm>
              <a:off x="11334595" y="3352295"/>
              <a:ext cx="769201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Tasks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8" name="Arrow: Right 4">
              <a:extLst>
                <a:ext uri="{FF2B5EF4-FFF2-40B4-BE49-F238E27FC236}">
                  <a16:creationId xmlns:a16="http://schemas.microsoft.com/office/drawing/2014/main" id="{FFBE32E4-B705-7B07-D9D1-FEFDB980391E}"/>
                </a:ext>
              </a:extLst>
            </p:cNvPr>
            <p:cNvSpPr/>
            <p:nvPr/>
          </p:nvSpPr>
          <p:spPr bwMode="gray">
            <a:xfrm>
              <a:off x="1553023" y="2954539"/>
              <a:ext cx="614439" cy="883375"/>
            </a:xfrm>
            <a:prstGeom prst="rightArrow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9" name="Arrow: Right 44">
              <a:extLst>
                <a:ext uri="{FF2B5EF4-FFF2-40B4-BE49-F238E27FC236}">
                  <a16:creationId xmlns:a16="http://schemas.microsoft.com/office/drawing/2014/main" id="{E1973EA8-0B73-7EB1-99DF-2E4F854C9E56}"/>
                </a:ext>
              </a:extLst>
            </p:cNvPr>
            <p:cNvSpPr/>
            <p:nvPr/>
          </p:nvSpPr>
          <p:spPr bwMode="gray">
            <a:xfrm>
              <a:off x="4712561" y="2954539"/>
              <a:ext cx="614439" cy="883375"/>
            </a:xfrm>
            <a:prstGeom prst="rightArrow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0" name="Arrow: Right 45">
              <a:extLst>
                <a:ext uri="{FF2B5EF4-FFF2-40B4-BE49-F238E27FC236}">
                  <a16:creationId xmlns:a16="http://schemas.microsoft.com/office/drawing/2014/main" id="{CF7BDFCB-1E6D-03B9-1F05-7F426A7A5D13}"/>
                </a:ext>
              </a:extLst>
            </p:cNvPr>
            <p:cNvSpPr/>
            <p:nvPr/>
          </p:nvSpPr>
          <p:spPr bwMode="gray">
            <a:xfrm>
              <a:off x="7196939" y="2954539"/>
              <a:ext cx="614439" cy="883375"/>
            </a:xfrm>
            <a:prstGeom prst="rightArrow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1" name="Arrow: Right 47">
              <a:extLst>
                <a:ext uri="{FF2B5EF4-FFF2-40B4-BE49-F238E27FC236}">
                  <a16:creationId xmlns:a16="http://schemas.microsoft.com/office/drawing/2014/main" id="{A074FDB1-E6FB-D68D-94A8-A5912EA9C1E7}"/>
                </a:ext>
              </a:extLst>
            </p:cNvPr>
            <p:cNvSpPr/>
            <p:nvPr/>
          </p:nvSpPr>
          <p:spPr bwMode="gray">
            <a:xfrm>
              <a:off x="9819308" y="2954539"/>
              <a:ext cx="614439" cy="883375"/>
            </a:xfrm>
            <a:prstGeom prst="rightArrow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600" kern="0" err="1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2" name="TextBox 48">
              <a:extLst>
                <a:ext uri="{FF2B5EF4-FFF2-40B4-BE49-F238E27FC236}">
                  <a16:creationId xmlns:a16="http://schemas.microsoft.com/office/drawing/2014/main" id="{EAADC5F0-0DF8-B969-EC5E-50754F1FB68D}"/>
                </a:ext>
              </a:extLst>
            </p:cNvPr>
            <p:cNvSpPr txBox="1"/>
            <p:nvPr/>
          </p:nvSpPr>
          <p:spPr>
            <a:xfrm>
              <a:off x="11078233" y="2355869"/>
              <a:ext cx="769201" cy="203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2539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2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Chats</a:t>
              </a:r>
              <a:endParaRPr lang="en-US" sz="12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341F0701-5144-3476-8959-4ABD61E4B1F9}"/>
                </a:ext>
              </a:extLst>
            </p:cNvPr>
            <p:cNvSpPr/>
            <p:nvPr/>
          </p:nvSpPr>
          <p:spPr bwMode="gray">
            <a:xfrm>
              <a:off x="2115561" y="4177312"/>
              <a:ext cx="2757174" cy="590203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Configuration &amp; Security Analysis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7" name="Flowchart: Delay 7">
              <a:extLst>
                <a:ext uri="{FF2B5EF4-FFF2-40B4-BE49-F238E27FC236}">
                  <a16:creationId xmlns:a16="http://schemas.microsoft.com/office/drawing/2014/main" id="{6EF460C2-F2E4-F2D1-0F24-F6733A2ECA54}"/>
                </a:ext>
              </a:extLst>
            </p:cNvPr>
            <p:cNvSpPr/>
            <p:nvPr/>
          </p:nvSpPr>
          <p:spPr bwMode="gray">
            <a:xfrm rot="5400000">
              <a:off x="5796733" y="1201166"/>
              <a:ext cx="580352" cy="8693674"/>
            </a:xfrm>
            <a:prstGeom prst="flowChartDelay">
              <a:avLst/>
            </a:prstGeom>
            <a:solidFill>
              <a:srgbClr val="BAE7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600" b="1" kern="0" err="1">
                <a:solidFill>
                  <a:srgbClr val="0070C0"/>
                </a:solidFill>
                <a:ea typeface="Arial Unicode MS" pitchFamily="34" charset="-128"/>
              </a:endParaRPr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0F8D4D1C-E14F-83DC-06FD-7FDD60F8BBD3}"/>
                </a:ext>
              </a:extLst>
            </p:cNvPr>
            <p:cNvSpPr/>
            <p:nvPr/>
          </p:nvSpPr>
          <p:spPr bwMode="gray">
            <a:xfrm>
              <a:off x="7875585" y="3601162"/>
              <a:ext cx="1822569" cy="580351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56" tIns="71964" rIns="89956" bIns="71964" rtlCol="0" anchor="ctr"/>
            <a:lstStyle/>
            <a:p>
              <a:pPr algn="ctr" defTabSz="913943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70C0"/>
                  </a:solidFill>
                  <a:ea typeface="Arial Unicode MS" pitchFamily="34" charset="-128"/>
                  <a:cs typeface="Arial Unicode MS" pitchFamily="34" charset="-128"/>
                </a:rPr>
                <a:t>External API  Management  </a:t>
              </a:r>
              <a:endParaRPr lang="en-US" sz="1600" ker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799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73445-2A20-F92D-2ABF-0EDC28F3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Generation Data Collection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26718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44F3B-2A41-5542-AFD4-FC75F7DC3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en-US" sz="1798" dirty="0">
                <a:solidFill>
                  <a:srgbClr val="0070C0"/>
                </a:solidFill>
              </a:rPr>
              <a:t>Provide </a:t>
            </a:r>
            <a:r>
              <a:rPr lang="en-US" sz="1798" b="1" dirty="0">
                <a:solidFill>
                  <a:srgbClr val="0070C0"/>
                </a:solidFill>
              </a:rPr>
              <a:t>sufficient instrumentation support </a:t>
            </a:r>
            <a:r>
              <a:rPr lang="en-US" sz="1798" dirty="0">
                <a:solidFill>
                  <a:srgbClr val="0070C0"/>
                </a:solidFill>
                <a:sym typeface="Wingdings" panose="05000000000000000000" pitchFamily="2" charset="2"/>
              </a:rPr>
              <a:t> Addressed by </a:t>
            </a:r>
            <a:r>
              <a:rPr lang="en-US" sz="1798" b="1" dirty="0">
                <a:solidFill>
                  <a:srgbClr val="0070C0"/>
                </a:solidFill>
                <a:sym typeface="Wingdings" panose="05000000000000000000" pitchFamily="2" charset="2"/>
              </a:rPr>
              <a:t>Data Collection Instrumentation </a:t>
            </a:r>
          </a:p>
          <a:p>
            <a:pPr lvl="1"/>
            <a:r>
              <a:rPr lang="en-US" sz="1600" dirty="0"/>
              <a:t>Minimize instrumentation efforts for customers, partners and SAP’s development teams</a:t>
            </a:r>
            <a:endParaRPr lang="en-US" sz="1600" dirty="0">
              <a:cs typeface="Arial"/>
            </a:endParaRPr>
          </a:p>
          <a:p>
            <a:pPr lvl="2"/>
            <a:r>
              <a:rPr lang="en-US" dirty="0"/>
              <a:t>Use standard Open Telemetry, whenever possible 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Extend standard Open Telemetry, whenever necessary</a:t>
            </a:r>
          </a:p>
          <a:p>
            <a:pPr lvl="2"/>
            <a:r>
              <a:rPr lang="en-US" dirty="0">
                <a:cs typeface="Arial"/>
              </a:rPr>
              <a:t>Use auto-instrumentation, whenever possible </a:t>
            </a:r>
            <a:r>
              <a:rPr lang="en-US" dirty="0">
                <a:cs typeface="Arial"/>
                <a:sym typeface="Wingdings" panose="05000000000000000000" pitchFamily="2" charset="2"/>
              </a:rPr>
              <a:t> Extend it with source code instrumentation, whenever necessary</a:t>
            </a:r>
          </a:p>
          <a:p>
            <a:pPr lvl="2"/>
            <a:r>
              <a:rPr lang="en-US" dirty="0"/>
              <a:t>Support all use cases as standardized as possible e.g. unified connectivity handling</a:t>
            </a:r>
            <a:endParaRPr lang="en-US" dirty="0">
              <a:cs typeface="Arial"/>
            </a:endParaRPr>
          </a:p>
          <a:p>
            <a:pPr lvl="2"/>
            <a:r>
              <a:rPr lang="en-US" dirty="0"/>
              <a:t>Enable end-to-end correlation by hybrid approach of SAP Passport and Open Telemetry based correlation</a:t>
            </a:r>
            <a:endParaRPr lang="en-US" dirty="0">
              <a:cs typeface="Arial"/>
            </a:endParaRPr>
          </a:p>
          <a:p>
            <a:r>
              <a:rPr lang="en-US" sz="1798" dirty="0">
                <a:solidFill>
                  <a:srgbClr val="0070C0"/>
                </a:solidFill>
              </a:rPr>
              <a:t>Provide </a:t>
            </a:r>
            <a:r>
              <a:rPr lang="en-US" sz="1798" b="1" dirty="0">
                <a:solidFill>
                  <a:srgbClr val="0070C0"/>
                </a:solidFill>
              </a:rPr>
              <a:t>unified data collection runtime </a:t>
            </a:r>
            <a:r>
              <a:rPr lang="en-US" sz="1798" dirty="0">
                <a:solidFill>
                  <a:srgbClr val="0070C0"/>
                </a:solidFill>
                <a:sym typeface="Wingdings" panose="05000000000000000000" pitchFamily="2" charset="2"/>
              </a:rPr>
              <a:t> Addressed by </a:t>
            </a:r>
            <a:r>
              <a:rPr lang="en-US" sz="1798" b="1" dirty="0">
                <a:solidFill>
                  <a:srgbClr val="0070C0"/>
                </a:solidFill>
                <a:sym typeface="Wingdings" panose="05000000000000000000" pitchFamily="2" charset="2"/>
              </a:rPr>
              <a:t>Data Collector Runtime</a:t>
            </a:r>
            <a:endParaRPr lang="en-US" sz="1798" dirty="0">
              <a:solidFill>
                <a:srgbClr val="0070C0"/>
              </a:solidFill>
            </a:endParaRPr>
          </a:p>
          <a:p>
            <a:pPr lvl="1"/>
            <a:r>
              <a:rPr lang="en-US" sz="1600" dirty="0"/>
              <a:t>Unify runtime for push based and pull based data collection </a:t>
            </a:r>
          </a:p>
          <a:p>
            <a:pPr lvl="1"/>
            <a:r>
              <a:rPr lang="en-US" sz="1600" dirty="0"/>
              <a:t>Provide unified approach for customer facing as well as SAP internal use cases</a:t>
            </a:r>
          </a:p>
          <a:p>
            <a:pPr lvl="1"/>
            <a:r>
              <a:rPr lang="en-US" sz="1600" dirty="0"/>
              <a:t>Replace customer managed connectivity (tenant-to-tenant) with SAP managed connectivity (application-to-application) for SAP based SaaS scenarios</a:t>
            </a:r>
          </a:p>
          <a:p>
            <a:pPr lvl="1"/>
            <a:r>
              <a:rPr lang="en-US" sz="1600" dirty="0"/>
              <a:t>Increase quality of data delivery by efficient queuing</a:t>
            </a:r>
          </a:p>
          <a:p>
            <a:r>
              <a:rPr lang="en-US" sz="1798" dirty="0">
                <a:solidFill>
                  <a:srgbClr val="0070C0"/>
                </a:solidFill>
              </a:rPr>
              <a:t>Provide </a:t>
            </a:r>
            <a:r>
              <a:rPr lang="en-US" sz="1798" b="1" dirty="0">
                <a:solidFill>
                  <a:srgbClr val="0070C0"/>
                </a:solidFill>
              </a:rPr>
              <a:t>unified approach for data routing and data exchange </a:t>
            </a:r>
            <a:r>
              <a:rPr lang="en-US" sz="1798" dirty="0">
                <a:solidFill>
                  <a:srgbClr val="0070C0"/>
                </a:solidFill>
                <a:sym typeface="Wingdings" panose="05000000000000000000" pitchFamily="2" charset="2"/>
              </a:rPr>
              <a:t> Addressed by </a:t>
            </a:r>
            <a:r>
              <a:rPr lang="en-US" sz="1798" b="1" dirty="0">
                <a:solidFill>
                  <a:srgbClr val="0070C0"/>
                </a:solidFill>
                <a:sym typeface="Wingdings" panose="05000000000000000000" pitchFamily="2" charset="2"/>
              </a:rPr>
              <a:t>SAP Cloud ALM</a:t>
            </a:r>
            <a:endParaRPr lang="en-US" sz="1798" dirty="0">
              <a:solidFill>
                <a:srgbClr val="0070C0"/>
              </a:solidFill>
            </a:endParaRPr>
          </a:p>
          <a:p>
            <a:pPr lvl="1"/>
            <a:r>
              <a:rPr lang="en-US" sz="1600" dirty="0"/>
              <a:t>Enable dynamic routing of data to corresponding SAP Cloud ALM tenant across data centers</a:t>
            </a:r>
          </a:p>
          <a:p>
            <a:pPr lvl="1"/>
            <a:r>
              <a:rPr lang="en-US" sz="1600" dirty="0"/>
              <a:t>Embrace openness regarding data exchange: </a:t>
            </a:r>
          </a:p>
          <a:p>
            <a:pPr lvl="2"/>
            <a:r>
              <a:rPr lang="en-US" dirty="0"/>
              <a:t>Import data from 3rd party services/systems based on Open Telemetry based inbound API’s</a:t>
            </a:r>
          </a:p>
          <a:p>
            <a:pPr lvl="2"/>
            <a:r>
              <a:rPr lang="en-US" dirty="0"/>
              <a:t>Export data to 3rd party services/systems based on Open Telemetry based outbound API’s </a:t>
            </a:r>
          </a:p>
          <a:p>
            <a:pPr lvl="2"/>
            <a:r>
              <a:rPr lang="en-US" dirty="0"/>
              <a:t>Forward data to SAP Focused Run</a:t>
            </a:r>
          </a:p>
          <a:p>
            <a:pPr lvl="1"/>
            <a:r>
              <a:rPr lang="en-US" sz="1600" dirty="0"/>
              <a:t>Increase quality of data delivery by efficient queuing</a:t>
            </a:r>
          </a:p>
        </p:txBody>
      </p:sp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88810" y="470410"/>
            <a:ext cx="11014382" cy="369108"/>
          </a:xfrm>
        </p:spPr>
        <p:txBody>
          <a:bodyPr/>
          <a:lstStyle/>
          <a:p>
            <a:r>
              <a:rPr lang="en-US" sz="2399" dirty="0"/>
              <a:t>Next Generation - Data Collection Infrastructure - Goals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357227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3661F0-8119-404C-A855-037B0B996D28}"/>
              </a:ext>
            </a:extLst>
          </p:cNvPr>
          <p:cNvSpPr/>
          <p:nvPr/>
        </p:nvSpPr>
        <p:spPr bwMode="gray">
          <a:xfrm>
            <a:off x="364570" y="4039829"/>
            <a:ext cx="2238181" cy="136889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PaaS scenario (single tenant – cons. account)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698BC-7E8D-4D32-94A8-966B1ACBB4BA}"/>
              </a:ext>
            </a:extLst>
          </p:cNvPr>
          <p:cNvSpPr/>
          <p:nvPr/>
        </p:nvSpPr>
        <p:spPr bwMode="gray">
          <a:xfrm>
            <a:off x="364570" y="1287286"/>
            <a:ext cx="2238181" cy="144391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SaaS scenario (multiple tenant - provider account)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43F957-0290-4F90-8CC4-63510CC1081C}"/>
              </a:ext>
            </a:extLst>
          </p:cNvPr>
          <p:cNvSpPr/>
          <p:nvPr/>
        </p:nvSpPr>
        <p:spPr bwMode="gray">
          <a:xfrm>
            <a:off x="432234" y="1862348"/>
            <a:ext cx="1122198" cy="80667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Data Collection Instrumentation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86C535-1D56-449B-8D7C-8DAB86443F66}"/>
              </a:ext>
            </a:extLst>
          </p:cNvPr>
          <p:cNvSpPr/>
          <p:nvPr/>
        </p:nvSpPr>
        <p:spPr bwMode="gray">
          <a:xfrm>
            <a:off x="497512" y="2263352"/>
            <a:ext cx="994749" cy="14765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45708" tIns="71962" rIns="45708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8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OTEL Extensions </a:t>
            </a:r>
            <a:endParaRPr lang="en-DE" sz="8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6C98A-D298-4792-844C-E4D5F11196D4}"/>
              </a:ext>
            </a:extLst>
          </p:cNvPr>
          <p:cNvSpPr/>
          <p:nvPr/>
        </p:nvSpPr>
        <p:spPr bwMode="gray">
          <a:xfrm>
            <a:off x="497513" y="2465420"/>
            <a:ext cx="994749" cy="14765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8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Telemetry</a:t>
            </a:r>
            <a:endParaRPr lang="en-DE" sz="8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969FD7-15FC-4B99-9527-B8BF6B4CBFDD}"/>
              </a:ext>
            </a:extLst>
          </p:cNvPr>
          <p:cNvSpPr/>
          <p:nvPr/>
        </p:nvSpPr>
        <p:spPr bwMode="gray">
          <a:xfrm>
            <a:off x="1625929" y="1860017"/>
            <a:ext cx="935687" cy="80667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Pull based Data Providers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FB90D-4028-433F-B89F-7FB604FCEF78}"/>
              </a:ext>
            </a:extLst>
          </p:cNvPr>
          <p:cNvSpPr/>
          <p:nvPr/>
        </p:nvSpPr>
        <p:spPr bwMode="gray">
          <a:xfrm>
            <a:off x="4175384" y="1293938"/>
            <a:ext cx="3286829" cy="225636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b="1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Data Collector Runtime</a:t>
            </a:r>
            <a:endParaRPr lang="en-DE" sz="1400" b="1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89BA75-24D9-4D90-967C-40D6D8B39460}"/>
              </a:ext>
            </a:extLst>
          </p:cNvPr>
          <p:cNvSpPr/>
          <p:nvPr/>
        </p:nvSpPr>
        <p:spPr bwMode="gray">
          <a:xfrm>
            <a:off x="4280513" y="1622248"/>
            <a:ext cx="910466" cy="57098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Push Receiver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C6283A-9D09-486D-B28A-8C7042547E3E}"/>
              </a:ext>
            </a:extLst>
          </p:cNvPr>
          <p:cNvSpPr/>
          <p:nvPr/>
        </p:nvSpPr>
        <p:spPr bwMode="gray">
          <a:xfrm>
            <a:off x="4289840" y="2240388"/>
            <a:ext cx="3043042" cy="2383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Queuing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7D882-153A-42CC-A91C-B729D73D9F0B}"/>
              </a:ext>
            </a:extLst>
          </p:cNvPr>
          <p:cNvSpPr/>
          <p:nvPr/>
        </p:nvSpPr>
        <p:spPr bwMode="gray">
          <a:xfrm>
            <a:off x="4289840" y="2526600"/>
            <a:ext cx="1534418" cy="95650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Customer Distributor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8F59DC-367E-41E9-8D90-863A02DD8FC4}"/>
              </a:ext>
            </a:extLst>
          </p:cNvPr>
          <p:cNvSpPr/>
          <p:nvPr/>
        </p:nvSpPr>
        <p:spPr bwMode="gray">
          <a:xfrm>
            <a:off x="5250982" y="1622248"/>
            <a:ext cx="2081901" cy="57098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Pull Receiver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D2D90D-E082-4571-A3A0-2165C60D4EEC}"/>
              </a:ext>
            </a:extLst>
          </p:cNvPr>
          <p:cNvSpPr/>
          <p:nvPr/>
        </p:nvSpPr>
        <p:spPr bwMode="gray">
          <a:xfrm>
            <a:off x="5321974" y="1895769"/>
            <a:ext cx="764493" cy="2383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Dynatrace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271419-4413-4221-9EBB-EECCA176650D}"/>
              </a:ext>
            </a:extLst>
          </p:cNvPr>
          <p:cNvSpPr/>
          <p:nvPr/>
        </p:nvSpPr>
        <p:spPr bwMode="gray">
          <a:xfrm>
            <a:off x="6144400" y="1895769"/>
            <a:ext cx="301273" cy="2383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…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3DBBDC-EB57-48BD-B6BD-EBAC0FA99519}"/>
              </a:ext>
            </a:extLst>
          </p:cNvPr>
          <p:cNvSpPr/>
          <p:nvPr/>
        </p:nvSpPr>
        <p:spPr bwMode="gray">
          <a:xfrm>
            <a:off x="4185001" y="4039830"/>
            <a:ext cx="3286829" cy="246823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400" b="1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996E3C-3F7A-4205-9F7D-E430BA373136}"/>
              </a:ext>
            </a:extLst>
          </p:cNvPr>
          <p:cNvSpPr/>
          <p:nvPr/>
        </p:nvSpPr>
        <p:spPr bwMode="gray">
          <a:xfrm>
            <a:off x="4321502" y="4552851"/>
            <a:ext cx="1502757" cy="3808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Data Routing Infrastructure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F06602-196B-4DDF-8FB8-5CDE0469EDD3}"/>
              </a:ext>
            </a:extLst>
          </p:cNvPr>
          <p:cNvSpPr/>
          <p:nvPr/>
        </p:nvSpPr>
        <p:spPr bwMode="gray">
          <a:xfrm>
            <a:off x="4321503" y="4983851"/>
            <a:ext cx="3029036" cy="27495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Queuing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66C089-8DCC-4F33-999C-E00A81A070E9}"/>
              </a:ext>
            </a:extLst>
          </p:cNvPr>
          <p:cNvSpPr/>
          <p:nvPr/>
        </p:nvSpPr>
        <p:spPr bwMode="gray">
          <a:xfrm>
            <a:off x="4321502" y="5312718"/>
            <a:ext cx="3036659" cy="114426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CALM Customer Tenant</a:t>
            </a:r>
            <a:endParaRPr lang="en-DE" sz="10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23D922-836D-4991-A5A1-AE45BFD63FF9}"/>
              </a:ext>
            </a:extLst>
          </p:cNvPr>
          <p:cNvSpPr/>
          <p:nvPr/>
        </p:nvSpPr>
        <p:spPr bwMode="gray">
          <a:xfrm>
            <a:off x="9117236" y="5531440"/>
            <a:ext cx="1881667" cy="29367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ALM Outbound API (2) 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D4BD3C-BA29-4C02-B87C-BDCB58BD42B3}"/>
              </a:ext>
            </a:extLst>
          </p:cNvPr>
          <p:cNvSpPr/>
          <p:nvPr/>
        </p:nvSpPr>
        <p:spPr bwMode="gray">
          <a:xfrm>
            <a:off x="9066573" y="5460483"/>
            <a:ext cx="2004458" cy="105484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b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5A9D30-4BF2-401A-BBE4-FF1347F852B1}"/>
              </a:ext>
            </a:extLst>
          </p:cNvPr>
          <p:cNvSpPr/>
          <p:nvPr/>
        </p:nvSpPr>
        <p:spPr bwMode="gray">
          <a:xfrm>
            <a:off x="9061129" y="4039829"/>
            <a:ext cx="2009904" cy="89871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</a:rPr>
              <a:t>3rd Party tools e.g. Grafana, Splunk, AppDynamics, Prometheus,   ... 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</a:endParaRPr>
          </a:p>
        </p:txBody>
      </p:sp>
      <p:sp>
        <p:nvSpPr>
          <p:cNvPr id="59" name="Title">
            <a:extLst>
              <a:ext uri="{FF2B5EF4-FFF2-40B4-BE49-F238E27FC236}">
                <a16:creationId xmlns:a16="http://schemas.microsoft.com/office/drawing/2014/main" id="{145B91C6-662D-49CD-BD23-95D05B4E35AC}"/>
              </a:ext>
            </a:extLst>
          </p:cNvPr>
          <p:cNvSpPr txBox="1">
            <a:spLocks/>
          </p:cNvSpPr>
          <p:nvPr/>
        </p:nvSpPr>
        <p:spPr bwMode="gray">
          <a:xfrm>
            <a:off x="761662" y="904790"/>
            <a:ext cx="1461197" cy="36914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87905"/>
            <a:r>
              <a:rPr lang="en-US" sz="1999" b="0" dirty="0">
                <a:solidFill>
                  <a:schemeClr val="tx2"/>
                </a:solidFill>
                <a:latin typeface="72 Brand Medium" panose="020B0604030603020204" pitchFamily="34" charset="0"/>
              </a:rPr>
              <a:t>Producer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4489D4-00ED-4ED7-9416-4BED21997A38}"/>
              </a:ext>
            </a:extLst>
          </p:cNvPr>
          <p:cNvSpPr/>
          <p:nvPr/>
        </p:nvSpPr>
        <p:spPr bwMode="gray">
          <a:xfrm>
            <a:off x="4452271" y="5579625"/>
            <a:ext cx="827115" cy="7227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SAP Focused Run Proxy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0B5538F-41C7-4022-B03F-3B9A6979FA22}"/>
              </a:ext>
            </a:extLst>
          </p:cNvPr>
          <p:cNvSpPr/>
          <p:nvPr/>
        </p:nvSpPr>
        <p:spPr bwMode="gray">
          <a:xfrm>
            <a:off x="5348989" y="5971536"/>
            <a:ext cx="1875167" cy="32117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ALM Outbound API (1) 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BA7C79-665C-47C3-A379-7538C181084A}"/>
              </a:ext>
            </a:extLst>
          </p:cNvPr>
          <p:cNvSpPr/>
          <p:nvPr/>
        </p:nvSpPr>
        <p:spPr bwMode="gray">
          <a:xfrm>
            <a:off x="5879496" y="4552851"/>
            <a:ext cx="1471041" cy="3808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ALM       Inbound API (1)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A20570-71AA-41A5-8E64-6556AB65B786}"/>
              </a:ext>
            </a:extLst>
          </p:cNvPr>
          <p:cNvSpPr/>
          <p:nvPr/>
        </p:nvSpPr>
        <p:spPr bwMode="gray">
          <a:xfrm>
            <a:off x="362529" y="2822195"/>
            <a:ext cx="2238181" cy="725039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SAP Cloud LOB owned data providers as Dynatrace, Prometheus ..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36BD25-FA2F-4207-9759-B3B1D64E7063}"/>
              </a:ext>
            </a:extLst>
          </p:cNvPr>
          <p:cNvSpPr/>
          <p:nvPr/>
        </p:nvSpPr>
        <p:spPr bwMode="gray">
          <a:xfrm>
            <a:off x="364570" y="5510688"/>
            <a:ext cx="2238181" cy="994644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</a:t>
            </a:r>
            <a:r>
              <a:rPr lang="en-US" sz="1400" kern="0" baseline="3000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rd</a:t>
            </a: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party data providers for non-SAP products e.g. data for salesforce.com</a:t>
            </a:r>
            <a:endParaRPr lang="en-DE" sz="14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186AC0E-DA5B-4383-9F6F-8C03E3D3B72F}"/>
              </a:ext>
            </a:extLst>
          </p:cNvPr>
          <p:cNvSpPr/>
          <p:nvPr/>
        </p:nvSpPr>
        <p:spPr bwMode="gray">
          <a:xfrm>
            <a:off x="9117234" y="2195393"/>
            <a:ext cx="2008821" cy="135491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b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</a:rPr>
              <a:t>Used for cross customer cloud operations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" name="Title">
            <a:extLst>
              <a:ext uri="{FF2B5EF4-FFF2-40B4-BE49-F238E27FC236}">
                <a16:creationId xmlns:a16="http://schemas.microsoft.com/office/drawing/2014/main" id="{AEA9C4E0-A04B-4B89-AF75-28CED8728D77}"/>
              </a:ext>
            </a:extLst>
          </p:cNvPr>
          <p:cNvSpPr txBox="1">
            <a:spLocks/>
          </p:cNvSpPr>
          <p:nvPr/>
        </p:nvSpPr>
        <p:spPr bwMode="gray">
          <a:xfrm>
            <a:off x="9283622" y="904790"/>
            <a:ext cx="1621778" cy="36914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87905"/>
            <a:r>
              <a:rPr lang="en-US" sz="1999" b="0" dirty="0">
                <a:solidFill>
                  <a:schemeClr val="tx2"/>
                </a:solidFill>
                <a:latin typeface="72 Brand Medium" panose="020B0604030603020204" pitchFamily="34" charset="0"/>
              </a:rPr>
              <a:t>Consumer</a:t>
            </a:r>
          </a:p>
        </p:txBody>
      </p:sp>
      <p:sp>
        <p:nvSpPr>
          <p:cNvPr id="159" name="Title">
            <a:extLst>
              <a:ext uri="{FF2B5EF4-FFF2-40B4-BE49-F238E27FC236}">
                <a16:creationId xmlns:a16="http://schemas.microsoft.com/office/drawing/2014/main" id="{0ADEF025-FD71-434F-AEB1-F2D9B31F5AE6}"/>
              </a:ext>
            </a:extLst>
          </p:cNvPr>
          <p:cNvSpPr txBox="1">
            <a:spLocks/>
          </p:cNvSpPr>
          <p:nvPr/>
        </p:nvSpPr>
        <p:spPr bwMode="gray">
          <a:xfrm>
            <a:off x="5222700" y="904790"/>
            <a:ext cx="1244475" cy="36914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87905"/>
            <a:r>
              <a:rPr lang="en-US" sz="1999" b="0" dirty="0">
                <a:solidFill>
                  <a:schemeClr val="tx2"/>
                </a:solidFill>
                <a:latin typeface="72 Brand Medium" panose="020B0604030603020204" pitchFamily="34" charset="0"/>
              </a:rPr>
              <a:t>Routing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835B02B-B17C-4EB7-AC4B-70B22A37D0EB}"/>
              </a:ext>
            </a:extLst>
          </p:cNvPr>
          <p:cNvSpPr/>
          <p:nvPr/>
        </p:nvSpPr>
        <p:spPr bwMode="gray">
          <a:xfrm>
            <a:off x="5879496" y="2526621"/>
            <a:ext cx="1453386" cy="95648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SAP Focused Run Proxy (2)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612B63A-186A-4E82-96D8-1372EF65271D}"/>
              </a:ext>
            </a:extLst>
          </p:cNvPr>
          <p:cNvSpPr/>
          <p:nvPr/>
        </p:nvSpPr>
        <p:spPr bwMode="gray">
          <a:xfrm>
            <a:off x="421593" y="4537539"/>
            <a:ext cx="1122198" cy="80667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t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Data Collection Instrumentation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7C94CFA-3EC5-45B6-9745-676D1C3BED43}"/>
              </a:ext>
            </a:extLst>
          </p:cNvPr>
          <p:cNvSpPr/>
          <p:nvPr/>
        </p:nvSpPr>
        <p:spPr bwMode="gray">
          <a:xfrm>
            <a:off x="486871" y="4938543"/>
            <a:ext cx="994749" cy="14765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45708" tIns="71962" rIns="45708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8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OTEL Extensions </a:t>
            </a:r>
            <a:endParaRPr lang="en-DE" sz="8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7FB5774-E93D-454E-AC37-E23544FA7C81}"/>
              </a:ext>
            </a:extLst>
          </p:cNvPr>
          <p:cNvSpPr/>
          <p:nvPr/>
        </p:nvSpPr>
        <p:spPr bwMode="gray">
          <a:xfrm>
            <a:off x="486872" y="5140610"/>
            <a:ext cx="994749" cy="147658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8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Open Telemetry</a:t>
            </a:r>
            <a:endParaRPr lang="en-DE" sz="8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F5993A0-2DBD-4A6E-B765-11AA5853C5B3}"/>
              </a:ext>
            </a:extLst>
          </p:cNvPr>
          <p:cNvSpPr/>
          <p:nvPr/>
        </p:nvSpPr>
        <p:spPr bwMode="gray">
          <a:xfrm>
            <a:off x="1615288" y="4535207"/>
            <a:ext cx="935687" cy="80667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Pull based Data Providers</a:t>
            </a:r>
            <a:endParaRPr lang="en-DE" sz="1000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509207-7A58-4B6A-AF76-AC789B22C7C5}"/>
              </a:ext>
            </a:extLst>
          </p:cNvPr>
          <p:cNvSpPr txBox="1"/>
          <p:nvPr/>
        </p:nvSpPr>
        <p:spPr>
          <a:xfrm>
            <a:off x="11417724" y="2139635"/>
            <a:ext cx="276679" cy="1365123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defTabSz="108812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798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SAP Internal</a:t>
            </a:r>
            <a:endParaRPr lang="en-DE" sz="1798" kern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A0488BC-3017-4D58-9C1C-68319C26C7FF}"/>
              </a:ext>
            </a:extLst>
          </p:cNvPr>
          <p:cNvSpPr txBox="1"/>
          <p:nvPr/>
        </p:nvSpPr>
        <p:spPr>
          <a:xfrm>
            <a:off x="11481530" y="4217263"/>
            <a:ext cx="276679" cy="2173121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defTabSz="108812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798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Customers/Partners</a:t>
            </a:r>
            <a:endParaRPr lang="en-DE" sz="1798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4ED1D1-AC37-4FA4-AD0C-7925E4FEA12F}"/>
              </a:ext>
            </a:extLst>
          </p:cNvPr>
          <p:cNvGrpSpPr/>
          <p:nvPr/>
        </p:nvGrpSpPr>
        <p:grpSpPr>
          <a:xfrm>
            <a:off x="9739251" y="2321767"/>
            <a:ext cx="765068" cy="411114"/>
            <a:chOff x="4941631" y="2205330"/>
            <a:chExt cx="3046654" cy="1645780"/>
          </a:xfrm>
          <a:solidFill>
            <a:srgbClr val="009FF5"/>
          </a:solidFill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E0BD54D5-351F-4FE3-8312-C9CA27145951}"/>
                </a:ext>
              </a:extLst>
            </p:cNvPr>
            <p:cNvSpPr/>
            <p:nvPr/>
          </p:nvSpPr>
          <p:spPr bwMode="gray">
            <a:xfrm>
              <a:off x="4941631" y="2205330"/>
              <a:ext cx="3046654" cy="1645780"/>
            </a:xfrm>
            <a:prstGeom prst="round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C4D3D44-0419-4577-8F70-D5788B01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5918" y="2292234"/>
              <a:ext cx="2816964" cy="1463837"/>
            </a:xfrm>
            <a:prstGeom prst="rect">
              <a:avLst/>
            </a:prstGeom>
            <a:grpFill/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3BAA2E2-7024-43FD-8157-4BAFCA305411}"/>
              </a:ext>
            </a:extLst>
          </p:cNvPr>
          <p:cNvGrpSpPr/>
          <p:nvPr/>
        </p:nvGrpSpPr>
        <p:grpSpPr>
          <a:xfrm>
            <a:off x="5422592" y="4080752"/>
            <a:ext cx="832551" cy="420306"/>
            <a:chOff x="6377355" y="270692"/>
            <a:chExt cx="1969476" cy="1007124"/>
          </a:xfrm>
          <a:solidFill>
            <a:srgbClr val="009FF5"/>
          </a:solidFill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399B7F1-8073-4732-AE42-60C8A2480E7B}"/>
                </a:ext>
              </a:extLst>
            </p:cNvPr>
            <p:cNvSpPr/>
            <p:nvPr/>
          </p:nvSpPr>
          <p:spPr bwMode="gray">
            <a:xfrm>
              <a:off x="6377355" y="270692"/>
              <a:ext cx="1969476" cy="1007124"/>
            </a:xfrm>
            <a:prstGeom prst="round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ABC486F2-9F28-41F7-BD52-B499C921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855" y="349398"/>
              <a:ext cx="1753191" cy="793319"/>
            </a:xfrm>
            <a:prstGeom prst="rect">
              <a:avLst/>
            </a:prstGeom>
            <a:grpFill/>
          </p:spPr>
        </p:pic>
      </p:grp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4D60B124-AF85-4DB0-8D95-03C0FC5A1FCA}"/>
              </a:ext>
            </a:extLst>
          </p:cNvPr>
          <p:cNvSpPr/>
          <p:nvPr/>
        </p:nvSpPr>
        <p:spPr bwMode="gray">
          <a:xfrm>
            <a:off x="5348986" y="5579624"/>
            <a:ext cx="1875168" cy="337692"/>
          </a:xfrm>
          <a:prstGeom prst="flowChartMagneticDisk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CALM Database</a:t>
            </a:r>
            <a:endParaRPr lang="en-DE" sz="1200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43E516-88AB-4F8E-B90A-14BB72E83CCD}"/>
              </a:ext>
            </a:extLst>
          </p:cNvPr>
          <p:cNvGrpSpPr/>
          <p:nvPr/>
        </p:nvGrpSpPr>
        <p:grpSpPr>
          <a:xfrm>
            <a:off x="2774421" y="4104803"/>
            <a:ext cx="1236379" cy="568339"/>
            <a:chOff x="2806491" y="3814175"/>
            <a:chExt cx="1237023" cy="568635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60C93B32-D55A-4874-ADE0-FBA4626F52A4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3C7CC4-41D6-403C-968A-8AA3F0FF8FAF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 dirty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dirty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DEC296-25B4-47CA-93D7-D25C29ABF148}"/>
              </a:ext>
            </a:extLst>
          </p:cNvPr>
          <p:cNvGrpSpPr/>
          <p:nvPr/>
        </p:nvGrpSpPr>
        <p:grpSpPr>
          <a:xfrm>
            <a:off x="2774418" y="4799142"/>
            <a:ext cx="1236378" cy="568339"/>
            <a:chOff x="2806492" y="4585827"/>
            <a:chExt cx="1237022" cy="568635"/>
          </a:xfrm>
        </p:grpSpPr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9C62C04B-4E5E-4160-82AA-3F4B1CF4B7A6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884F246-A69C-469E-A33E-D50C445AF32E}"/>
                </a:ext>
              </a:extLst>
            </p:cNvPr>
            <p:cNvSpPr txBox="1"/>
            <p:nvPr/>
          </p:nvSpPr>
          <p:spPr>
            <a:xfrm>
              <a:off x="2943903" y="4709965"/>
              <a:ext cx="8107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 dirty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lang="en-DE" sz="1000" kern="0" dirty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E707B66-EF6B-4D56-B1D8-9AE6669C5C6C}"/>
              </a:ext>
            </a:extLst>
          </p:cNvPr>
          <p:cNvGrpSpPr/>
          <p:nvPr/>
        </p:nvGrpSpPr>
        <p:grpSpPr>
          <a:xfrm>
            <a:off x="2774421" y="5736309"/>
            <a:ext cx="1236379" cy="568339"/>
            <a:chOff x="2806491" y="3814175"/>
            <a:chExt cx="1237023" cy="568635"/>
          </a:xfrm>
        </p:grpSpPr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9B390D3F-AFA9-449D-B3B7-E7854A0B3253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4FACAE4-CF90-49FF-90C5-AC39D0040CFB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9B28E07-B6C6-4E9C-BF2F-9AE341B2AF84}"/>
              </a:ext>
            </a:extLst>
          </p:cNvPr>
          <p:cNvGrpSpPr/>
          <p:nvPr/>
        </p:nvGrpSpPr>
        <p:grpSpPr>
          <a:xfrm>
            <a:off x="2774421" y="2890924"/>
            <a:ext cx="1236379" cy="568339"/>
            <a:chOff x="2806491" y="3814175"/>
            <a:chExt cx="1237023" cy="568635"/>
          </a:xfrm>
        </p:grpSpPr>
        <p:sp>
          <p:nvSpPr>
            <p:cNvPr id="104" name="Arrow: Chevron 103">
              <a:extLst>
                <a:ext uri="{FF2B5EF4-FFF2-40B4-BE49-F238E27FC236}">
                  <a16:creationId xmlns:a16="http://schemas.microsoft.com/office/drawing/2014/main" id="{FD656A1D-90D9-478B-ABCF-07975F323B0A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0D1861-DBD3-447B-85E7-C5C442BB4620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 dirty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dirty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AD38A81-FDAC-4997-986D-DF12A6381C55}"/>
              </a:ext>
            </a:extLst>
          </p:cNvPr>
          <p:cNvGrpSpPr/>
          <p:nvPr/>
        </p:nvGrpSpPr>
        <p:grpSpPr>
          <a:xfrm>
            <a:off x="2774421" y="1378782"/>
            <a:ext cx="1236379" cy="568339"/>
            <a:chOff x="2806491" y="3814175"/>
            <a:chExt cx="1237023" cy="568635"/>
          </a:xfrm>
        </p:grpSpPr>
        <p:sp>
          <p:nvSpPr>
            <p:cNvPr id="107" name="Arrow: Chevron 106">
              <a:extLst>
                <a:ext uri="{FF2B5EF4-FFF2-40B4-BE49-F238E27FC236}">
                  <a16:creationId xmlns:a16="http://schemas.microsoft.com/office/drawing/2014/main" id="{F86010B5-F8BF-4911-8B2E-DF304E6AB2D6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0D5EF8A-0B06-4487-B5AB-8C3B07DE1290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EED1B94-5EB6-4385-A8AD-4EE18FF064FA}"/>
              </a:ext>
            </a:extLst>
          </p:cNvPr>
          <p:cNvGrpSpPr/>
          <p:nvPr/>
        </p:nvGrpSpPr>
        <p:grpSpPr>
          <a:xfrm>
            <a:off x="2774418" y="2081053"/>
            <a:ext cx="1236378" cy="568339"/>
            <a:chOff x="2806492" y="4585827"/>
            <a:chExt cx="1237022" cy="568635"/>
          </a:xfrm>
        </p:grpSpPr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60778CDB-F2E0-409D-89AF-2152952E2CF7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50DA362-1980-437D-A25E-88E90BDCA57D}"/>
                </a:ext>
              </a:extLst>
            </p:cNvPr>
            <p:cNvSpPr txBox="1"/>
            <p:nvPr/>
          </p:nvSpPr>
          <p:spPr>
            <a:xfrm>
              <a:off x="2943903" y="4709965"/>
              <a:ext cx="8107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34" name="Arrow: Chevron 133">
            <a:extLst>
              <a:ext uri="{FF2B5EF4-FFF2-40B4-BE49-F238E27FC236}">
                <a16:creationId xmlns:a16="http://schemas.microsoft.com/office/drawing/2014/main" id="{56331DF7-9EA0-449D-AB76-CB01AEB0F441}"/>
              </a:ext>
            </a:extLst>
          </p:cNvPr>
          <p:cNvSpPr/>
          <p:nvPr/>
        </p:nvSpPr>
        <p:spPr bwMode="gray">
          <a:xfrm rot="16200000">
            <a:off x="6441946" y="3178535"/>
            <a:ext cx="374210" cy="1244475"/>
          </a:xfrm>
          <a:prstGeom prst="chevron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798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1AAD38-3E17-47D9-BCA2-2144EE615246}"/>
              </a:ext>
            </a:extLst>
          </p:cNvPr>
          <p:cNvGrpSpPr/>
          <p:nvPr/>
        </p:nvGrpSpPr>
        <p:grpSpPr>
          <a:xfrm>
            <a:off x="4390471" y="3611034"/>
            <a:ext cx="1244475" cy="376843"/>
            <a:chOff x="6187118" y="336516"/>
            <a:chExt cx="1245123" cy="75881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E948C10-4CA7-4458-BDD7-4AAC35EE3D17}"/>
                </a:ext>
              </a:extLst>
            </p:cNvPr>
            <p:cNvSpPr txBox="1"/>
            <p:nvPr/>
          </p:nvSpPr>
          <p:spPr>
            <a:xfrm>
              <a:off x="6466637" y="710987"/>
              <a:ext cx="686086" cy="309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6" name="Arrow: Chevron 135">
              <a:extLst>
                <a:ext uri="{FF2B5EF4-FFF2-40B4-BE49-F238E27FC236}">
                  <a16:creationId xmlns:a16="http://schemas.microsoft.com/office/drawing/2014/main" id="{3B80E61C-F4BA-41E0-8826-1B83E6D29938}"/>
                </a:ext>
              </a:extLst>
            </p:cNvPr>
            <p:cNvSpPr/>
            <p:nvPr/>
          </p:nvSpPr>
          <p:spPr bwMode="gray">
            <a:xfrm rot="5400000">
              <a:off x="6430275" y="93359"/>
              <a:ext cx="758810" cy="1245123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37" name="Arrow: Chevron 136">
            <a:extLst>
              <a:ext uri="{FF2B5EF4-FFF2-40B4-BE49-F238E27FC236}">
                <a16:creationId xmlns:a16="http://schemas.microsoft.com/office/drawing/2014/main" id="{818DCB93-9BDB-49D3-8E7C-A86D1BA5EFD8}"/>
              </a:ext>
            </a:extLst>
          </p:cNvPr>
          <p:cNvSpPr/>
          <p:nvPr/>
        </p:nvSpPr>
        <p:spPr bwMode="gray">
          <a:xfrm rot="16200000">
            <a:off x="9897210" y="4576464"/>
            <a:ext cx="391470" cy="1244475"/>
          </a:xfrm>
          <a:prstGeom prst="chevron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798" kern="0" err="1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896B3C2-8BD8-4468-B52C-85C75ECAE9F0}"/>
              </a:ext>
            </a:extLst>
          </p:cNvPr>
          <p:cNvGrpSpPr/>
          <p:nvPr/>
        </p:nvGrpSpPr>
        <p:grpSpPr>
          <a:xfrm>
            <a:off x="7639821" y="5479609"/>
            <a:ext cx="1236379" cy="463253"/>
            <a:chOff x="2806491" y="3814175"/>
            <a:chExt cx="1237023" cy="568635"/>
          </a:xfrm>
        </p:grpSpPr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FA3F13A3-AB37-43D5-82D3-88D5817D8839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F8ED29-3EBE-4003-A493-DB66DBBDA264}"/>
                </a:ext>
              </a:extLst>
            </p:cNvPr>
            <p:cNvSpPr txBox="1"/>
            <p:nvPr/>
          </p:nvSpPr>
          <p:spPr>
            <a:xfrm>
              <a:off x="3072946" y="3914414"/>
              <a:ext cx="686086" cy="3775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2ADF4A2-10CD-404E-AA1B-56D6F3FEB4E7}"/>
              </a:ext>
            </a:extLst>
          </p:cNvPr>
          <p:cNvGrpSpPr/>
          <p:nvPr/>
        </p:nvGrpSpPr>
        <p:grpSpPr>
          <a:xfrm>
            <a:off x="7639820" y="6042078"/>
            <a:ext cx="1236378" cy="463253"/>
            <a:chOff x="2806492" y="4585827"/>
            <a:chExt cx="1237022" cy="568635"/>
          </a:xfrm>
        </p:grpSpPr>
        <p:sp>
          <p:nvSpPr>
            <p:cNvPr id="144" name="Arrow: Chevron 143">
              <a:extLst>
                <a:ext uri="{FF2B5EF4-FFF2-40B4-BE49-F238E27FC236}">
                  <a16:creationId xmlns:a16="http://schemas.microsoft.com/office/drawing/2014/main" id="{E763334B-6736-4080-BAB4-3BB5455E0D5D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60ED342-008C-4F16-BFFA-0328E7B5934E}"/>
                </a:ext>
              </a:extLst>
            </p:cNvPr>
            <p:cNvSpPr txBox="1"/>
            <p:nvPr/>
          </p:nvSpPr>
          <p:spPr>
            <a:xfrm>
              <a:off x="2943903" y="4675056"/>
              <a:ext cx="810741" cy="37759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4A2421F-2AC1-4ED0-9AA6-30B3CE35DBFD}"/>
              </a:ext>
            </a:extLst>
          </p:cNvPr>
          <p:cNvGrpSpPr/>
          <p:nvPr/>
        </p:nvGrpSpPr>
        <p:grpSpPr>
          <a:xfrm>
            <a:off x="7694845" y="2250824"/>
            <a:ext cx="1236379" cy="523297"/>
            <a:chOff x="2806491" y="3814175"/>
            <a:chExt cx="1237023" cy="568635"/>
          </a:xfrm>
        </p:grpSpPr>
        <p:sp>
          <p:nvSpPr>
            <p:cNvPr id="147" name="Arrow: Chevron 146">
              <a:extLst>
                <a:ext uri="{FF2B5EF4-FFF2-40B4-BE49-F238E27FC236}">
                  <a16:creationId xmlns:a16="http://schemas.microsoft.com/office/drawing/2014/main" id="{66B8823B-D6C5-4F9C-B91B-82C97CAA9BB0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0BA0F36-7AEC-4F06-A76F-EDA5176F3EE7}"/>
                </a:ext>
              </a:extLst>
            </p:cNvPr>
            <p:cNvSpPr txBox="1"/>
            <p:nvPr/>
          </p:nvSpPr>
          <p:spPr>
            <a:xfrm>
              <a:off x="3072946" y="3936077"/>
              <a:ext cx="686086" cy="33426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075DCD9-D038-4B3C-806A-1BC8DEF95A3C}"/>
              </a:ext>
            </a:extLst>
          </p:cNvPr>
          <p:cNvGrpSpPr/>
          <p:nvPr/>
        </p:nvGrpSpPr>
        <p:grpSpPr>
          <a:xfrm>
            <a:off x="7694843" y="2956478"/>
            <a:ext cx="1236378" cy="557832"/>
            <a:chOff x="2806492" y="4585827"/>
            <a:chExt cx="1237022" cy="568635"/>
          </a:xfrm>
        </p:grpSpPr>
        <p:sp>
          <p:nvSpPr>
            <p:cNvPr id="152" name="Arrow: Chevron 151">
              <a:extLst>
                <a:ext uri="{FF2B5EF4-FFF2-40B4-BE49-F238E27FC236}">
                  <a16:creationId xmlns:a16="http://schemas.microsoft.com/office/drawing/2014/main" id="{E92028AE-8621-4D81-A6F7-8A0B71587B50}"/>
                </a:ext>
              </a:extLst>
            </p:cNvPr>
            <p:cNvSpPr/>
            <p:nvPr/>
          </p:nvSpPr>
          <p:spPr bwMode="gray">
            <a:xfrm rot="10800000">
              <a:off x="2806492" y="4585827"/>
              <a:ext cx="1237022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CE50082-515E-47FB-BB11-B15862569428}"/>
                </a:ext>
              </a:extLst>
            </p:cNvPr>
            <p:cNvSpPr txBox="1"/>
            <p:nvPr/>
          </p:nvSpPr>
          <p:spPr>
            <a:xfrm>
              <a:off x="2943903" y="4707065"/>
              <a:ext cx="810741" cy="313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Configuration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60B6C84-AD5C-42FC-B2FA-34BB147B25FD}"/>
              </a:ext>
            </a:extLst>
          </p:cNvPr>
          <p:cNvGrpSpPr/>
          <p:nvPr/>
        </p:nvGrpSpPr>
        <p:grpSpPr>
          <a:xfrm>
            <a:off x="7639821" y="4198685"/>
            <a:ext cx="1236379" cy="568339"/>
            <a:chOff x="2806491" y="3814175"/>
            <a:chExt cx="1237023" cy="568635"/>
          </a:xfrm>
        </p:grpSpPr>
        <p:sp>
          <p:nvSpPr>
            <p:cNvPr id="157" name="Arrow: Chevron 156">
              <a:extLst>
                <a:ext uri="{FF2B5EF4-FFF2-40B4-BE49-F238E27FC236}">
                  <a16:creationId xmlns:a16="http://schemas.microsoft.com/office/drawing/2014/main" id="{41CAC126-69B9-4C44-BE76-6FECDC476094}"/>
                </a:ext>
              </a:extLst>
            </p:cNvPr>
            <p:cNvSpPr/>
            <p:nvPr/>
          </p:nvSpPr>
          <p:spPr bwMode="gray">
            <a:xfrm>
              <a:off x="2806491" y="3814175"/>
              <a:ext cx="1237023" cy="568635"/>
            </a:xfrm>
            <a:prstGeom prst="chevron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D76D04-A2A1-4679-B29E-D664D55079F1}"/>
                </a:ext>
              </a:extLst>
            </p:cNvPr>
            <p:cNvSpPr txBox="1"/>
            <p:nvPr/>
          </p:nvSpPr>
          <p:spPr>
            <a:xfrm>
              <a:off x="3072946" y="3949322"/>
              <a:ext cx="6860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122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Runtime   data</a:t>
              </a:r>
              <a:endParaRPr lang="en-DE" sz="1000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70940EA-EEE9-E0F5-B7ED-66FD065ED43C}"/>
              </a:ext>
            </a:extLst>
          </p:cNvPr>
          <p:cNvSpPr/>
          <p:nvPr/>
        </p:nvSpPr>
        <p:spPr>
          <a:xfrm>
            <a:off x="7075957" y="144072"/>
            <a:ext cx="4996804" cy="261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8122"/>
            <a:r>
              <a:rPr lang="en-US" sz="1100" dirty="0">
                <a:solidFill>
                  <a:srgbClr val="000000"/>
                </a:solidFill>
                <a:latin typeface="+mn-lt"/>
              </a:rPr>
              <a:t>This is the current state of planning and may be changed by SAP at any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8B01C-AEE4-8A87-405F-42A7C28798FE}"/>
              </a:ext>
            </a:extLst>
          </p:cNvPr>
          <p:cNvSpPr txBox="1"/>
          <p:nvPr/>
        </p:nvSpPr>
        <p:spPr>
          <a:xfrm>
            <a:off x="9223519" y="6597841"/>
            <a:ext cx="1245210" cy="161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8812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 dirty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(1) Partially available</a:t>
            </a:r>
            <a:endParaRPr lang="en-DE" sz="1050" kern="0" dirty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F894F-6CCD-7808-E8B5-D0AF3B5F9736}"/>
              </a:ext>
            </a:extLst>
          </p:cNvPr>
          <p:cNvSpPr txBox="1"/>
          <p:nvPr/>
        </p:nvSpPr>
        <p:spPr>
          <a:xfrm>
            <a:off x="10600306" y="6597840"/>
            <a:ext cx="716356" cy="161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8812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 dirty="0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(2) Planned</a:t>
            </a:r>
            <a:endParaRPr lang="en-DE" sz="1050" kern="0" dirty="0">
              <a:solidFill>
                <a:srgbClr val="000000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D51A1B3-C37F-3226-A145-F82EFF7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Data Collection Infrastructure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A64EB6-52E6-9553-CF12-E672C0E29680}"/>
              </a:ext>
            </a:extLst>
          </p:cNvPr>
          <p:cNvGrpSpPr/>
          <p:nvPr/>
        </p:nvGrpSpPr>
        <p:grpSpPr>
          <a:xfrm>
            <a:off x="9726774" y="5949646"/>
            <a:ext cx="765068" cy="411114"/>
            <a:chOff x="4941631" y="2205330"/>
            <a:chExt cx="3046654" cy="1645780"/>
          </a:xfrm>
          <a:solidFill>
            <a:srgbClr val="009FF5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787B379-9310-07C2-AF79-747CDFD656C3}"/>
                </a:ext>
              </a:extLst>
            </p:cNvPr>
            <p:cNvSpPr/>
            <p:nvPr/>
          </p:nvSpPr>
          <p:spPr bwMode="gray">
            <a:xfrm>
              <a:off x="4941631" y="2205330"/>
              <a:ext cx="3046654" cy="1645780"/>
            </a:xfrm>
            <a:prstGeom prst="round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89954" tIns="71962" rIns="89954" bIns="71962" rtlCol="0" anchor="ctr"/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DE" sz="1798" kern="0" err="1">
                <a:solidFill>
                  <a:srgbClr val="000000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FD4137-997F-2485-108A-D601CA2C5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5918" y="2292234"/>
              <a:ext cx="2816964" cy="146383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411700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E23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470CED"/>
      </a:accent1>
      <a:accent2>
        <a:srgbClr val="2CE0BF"/>
      </a:accent2>
      <a:accent3>
        <a:srgbClr val="EBF8FF"/>
      </a:accent3>
      <a:accent4>
        <a:srgbClr val="F1ECFF"/>
      </a:accent4>
      <a:accent5>
        <a:srgbClr val="DAFDF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" panose="020B0503030000000003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" panose="020B0503030000000003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23Template_0807.pptx" id="{8A341C6F-B11C-4009-93E6-D149EC176BB6}" vid="{8C6ECBD0-E1D4-4138-B6C3-D7D870D3E1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2976856E8105468B05DD3CCF922A0A" ma:contentTypeVersion="14" ma:contentTypeDescription="Create a new document." ma:contentTypeScope="" ma:versionID="b519b8a9af4812e1cd56b2cfd9ab6495">
  <xsd:schema xmlns:xsd="http://www.w3.org/2001/XMLSchema" xmlns:xs="http://www.w3.org/2001/XMLSchema" xmlns:p="http://schemas.microsoft.com/office/2006/metadata/properties" xmlns:ns2="611e7d52-7ac3-4941-aef7-35504aff74ea" xmlns:ns3="cf320316-492a-41dc-b3a1-7d4582d4a38c" targetNamespace="http://schemas.microsoft.com/office/2006/metadata/properties" ma:root="true" ma:fieldsID="56cfd6479b1e39a703d88d43cad301e4" ns2:_="" ns3:_="">
    <xsd:import namespace="611e7d52-7ac3-4941-aef7-35504aff74ea"/>
    <xsd:import namespace="cf320316-492a-41dc-b3a1-7d4582d4a38c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Sen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1e7d52-7ac3-4941-aef7-35504aff74e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SendDate" ma:index="21" nillable="true" ma:displayName="Send Date" ma:description="Date promo email was sent" ma:format="DateTime" ma:internalName="Sen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320316-492a-41dc-b3a1-7d4582d4a38c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77c8db9-ea15-476c-92c9-fe4e12bdcd48}" ma:internalName="TaxCatchAll" ma:showField="CatchAllData" ma:web="cf320316-492a-41dc-b3a1-7d4582d4a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320316-492a-41dc-b3a1-7d4582d4a38c">
      <UserInfo>
        <DisplayName>Moser, Katie</DisplayName>
        <AccountId>42</AccountId>
        <AccountType/>
      </UserInfo>
      <UserInfo>
        <DisplayName>Drefke, Kate</DisplayName>
        <AccountId>281</AccountId>
        <AccountType/>
      </UserInfo>
    </SharedWithUsers>
    <TaxCatchAll xmlns="cf320316-492a-41dc-b3a1-7d4582d4a38c" xsi:nil="true"/>
    <lcf76f155ced4ddcb4097134ff3c332f xmlns="611e7d52-7ac3-4941-aef7-35504aff74ea">
      <Terms xmlns="http://schemas.microsoft.com/office/infopath/2007/PartnerControls"/>
    </lcf76f155ced4ddcb4097134ff3c332f>
    <SendDate xmlns="611e7d52-7ac3-4941-aef7-35504aff74ea" xsi:nil="true"/>
  </documentManagement>
</p:properties>
</file>

<file path=customXml/item4.xml><?xml version="1.0" encoding="utf-8"?>
<TemplafySlideTemplateConfiguration><![CDATA[{"slideVersion":5,"isValidatorEnabled":false,"isLocked":false,"elementsMetadata":[],"slideId":"638315815102332788","enableDocumentContentUpdater":fals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1,"isValidatorEnabled":false,"isLocked":false,"elementsMetadata":[],"slideId":"637878478204845249","enableDocumentContentUpdater":true,"version":"2.0"}]]></TemplafySlideTemplateConfiguration>
</file>

<file path=customXml/item7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3D402D7C-1711-442E-8FF2-5D41C4FDB6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1e7d52-7ac3-4941-aef7-35504aff74ea"/>
    <ds:schemaRef ds:uri="cf320316-492a-41dc-b3a1-7d4582d4a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11e7d52-7ac3-4941-aef7-35504aff74ea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cf320316-492a-41dc-b3a1-7d4582d4a38c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97E3BD22-8559-41C7-B32B-85AADBCE3220}">
  <ds:schemaRefs/>
</ds:datastoreItem>
</file>

<file path=customXml/itemProps5.xml><?xml version="1.0" encoding="utf-8"?>
<ds:datastoreItem xmlns:ds="http://schemas.openxmlformats.org/officeDocument/2006/customXml" ds:itemID="{7F6898E6-9ADD-4538-B0E5-FC21C8DB6903}">
  <ds:schemaRefs/>
</ds:datastoreItem>
</file>

<file path=customXml/itemProps6.xml><?xml version="1.0" encoding="utf-8"?>
<ds:datastoreItem xmlns:ds="http://schemas.openxmlformats.org/officeDocument/2006/customXml" ds:itemID="{02774FED-87E4-4C94-92B5-222294D23D31}">
  <ds:schemaRefs/>
</ds:datastoreItem>
</file>

<file path=customXml/itemProps7.xml><?xml version="1.0" encoding="utf-8"?>
<ds:datastoreItem xmlns:ds="http://schemas.openxmlformats.org/officeDocument/2006/customXml" ds:itemID="{207E43F8-0BA4-4260-8CCF-C394B7B005D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4591</TotalTime>
  <Words>1944</Words>
  <Application>Microsoft Macintosh PowerPoint</Application>
  <PresentationFormat>Widescreen</PresentationFormat>
  <Paragraphs>227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72</vt:lpstr>
      <vt:lpstr>72 Brand</vt:lpstr>
      <vt:lpstr>72 Brand Medium</vt:lpstr>
      <vt:lpstr>Arial</vt:lpstr>
      <vt:lpstr>Calibri</vt:lpstr>
      <vt:lpstr>Consolas</vt:lpstr>
      <vt:lpstr>Courier New</vt:lpstr>
      <vt:lpstr>Segoe UI</vt:lpstr>
      <vt:lpstr>Wingdings</vt:lpstr>
      <vt:lpstr>White Template</vt:lpstr>
      <vt:lpstr>Observability for your SAP BTP Applications with SAP Cloud ALM</vt:lpstr>
      <vt:lpstr>SAP Cloud ALM Open Telemetry @ SAP</vt:lpstr>
      <vt:lpstr>Agenda</vt:lpstr>
      <vt:lpstr>SAP Cloud ALM for Operations</vt:lpstr>
      <vt:lpstr>SAP Cloud ALM for Operations – Value Proposition </vt:lpstr>
      <vt:lpstr>SAP Cloud ALM for Operations – Functional Overview</vt:lpstr>
      <vt:lpstr>Next Generation Data Collection Infrastructure</vt:lpstr>
      <vt:lpstr>Next Generation - Data Collection Infrastructure - Goals</vt:lpstr>
      <vt:lpstr>Next Generation Data Collection Infrastructure</vt:lpstr>
      <vt:lpstr>Supported Monitoring Functionality for BTP SaaS (SAP-managed)</vt:lpstr>
      <vt:lpstr>Supported Monitoring Functionality for BTP PaaS (Customer-managed)</vt:lpstr>
      <vt:lpstr>Hands-on</vt:lpstr>
      <vt:lpstr>Demo Application</vt:lpstr>
      <vt:lpstr>Hands-on Flow</vt:lpstr>
      <vt:lpstr>Steps: Set up Monitoring with SAP Cloud ALM</vt:lpstr>
      <vt:lpstr>Create Destination in SAP BTP Subaccount</vt:lpstr>
      <vt:lpstr>Instrument your Custom Application</vt:lpstr>
      <vt:lpstr>Configure Download Settings</vt:lpstr>
      <vt:lpstr>Configure SAP UI5 to send Frontend Statistical Records</vt:lpstr>
      <vt:lpstr>Configure Application Router (Reverse Proxy)</vt:lpstr>
      <vt:lpstr>Add Dependencies to Server Application</vt:lpstr>
      <vt:lpstr>Add a Tracer and the FESR Receiver to the Server Application</vt:lpstr>
      <vt:lpstr>Add Properties to mta.yaml</vt:lpstr>
      <vt:lpstr>Add destination resource to mta.yaml</vt:lpstr>
      <vt:lpstr>Build and Deploy the Custom Application</vt:lpstr>
      <vt:lpstr>Activate Monitoring in SAP Cloud ALM</vt:lpstr>
      <vt:lpstr>Make your career growth real</vt:lpstr>
      <vt:lpstr>Thank you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 information</dc:title>
  <dc:subject>&lt;Event name&gt;</dc:subject>
  <dc:creator>S, Anbusivam</dc:creator>
  <cp:keywords/>
  <dc:description/>
  <cp:lastModifiedBy>S, Anbusivam</cp:lastModifiedBy>
  <cp:revision>1</cp:revision>
  <dcterms:created xsi:type="dcterms:W3CDTF">2023-09-27T07:51:25Z</dcterms:created>
  <dcterms:modified xsi:type="dcterms:W3CDTF">2023-10-25T06:26:05Z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0x0101005F2976856E8105468B05DD3CCF922A0A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_ip_UnifiedCompliancePolicyUIAction">
    <vt:lpwstr/>
  </property>
  <property fmtid="{D5CDD505-2E9C-101B-9397-08002B2CF9AE}" pid="20" name="_ip_UnifiedCompliancePolicyProperties">
    <vt:lpwstr/>
  </property>
  <property fmtid="{D5CDD505-2E9C-101B-9397-08002B2CF9AE}" pid="21" name="MediaServiceKeyPoints">
    <vt:lpwstr/>
  </property>
  <property fmtid="{D5CDD505-2E9C-101B-9397-08002B2CF9AE}" pid="22" name="MediaServiceImageTags">
    <vt:lpwstr/>
  </property>
</Properties>
</file>